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(null)"/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(null)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ignal.com/" TargetMode="Externa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_Member_states_and_Candidate_countries_map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oglonass.ru/en/gais-ehra-glonas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(null)"/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(null)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heero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355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eCall and ERA-GLONASS interoperability: Work of 2017-2018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77" y="3075198"/>
            <a:ext cx="8704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Risto Öörni, VTT</a:t>
            </a:r>
          </a:p>
          <a:p>
            <a:pPr algn="ctr"/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Mikko Tarkiainen, VTT</a:t>
            </a:r>
          </a:p>
          <a:p>
            <a:pPr algn="ctr"/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 Sintonen, VTT</a:t>
            </a:r>
          </a:p>
          <a:p>
            <a:pPr algn="ctr"/>
            <a:r>
              <a:rPr lang="fi-FI" dirty="0" err="1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Aleksey</a:t>
            </a:r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Golovteev</a:t>
            </a:r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JSC GLONASS</a:t>
            </a:r>
          </a:p>
          <a:p>
            <a:pPr algn="ctr"/>
            <a:endParaRPr lang="fi-FI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fi-FI" dirty="0" err="1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r>
              <a:rPr lang="fi-FI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21st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666939"/>
              </p:ext>
            </p:extLst>
          </p:nvPr>
        </p:nvGraphicFramePr>
        <p:xfrm>
          <a:off x="348992" y="637717"/>
          <a:ext cx="847148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09">
                  <a:extLst>
                    <a:ext uri="{9D8B030D-6E8A-4147-A177-3AD203B41FA5}">
                      <a16:colId xmlns:a16="http://schemas.microsoft.com/office/drawing/2014/main" xmlns="" val="2262917006"/>
                    </a:ext>
                  </a:extLst>
                </a:gridCol>
                <a:gridCol w="4024288">
                  <a:extLst>
                    <a:ext uri="{9D8B030D-6E8A-4147-A177-3AD203B41FA5}">
                      <a16:colId xmlns:a16="http://schemas.microsoft.com/office/drawing/2014/main" xmlns="" val="3211980392"/>
                    </a:ext>
                  </a:extLst>
                </a:gridCol>
                <a:gridCol w="808557">
                  <a:extLst>
                    <a:ext uri="{9D8B030D-6E8A-4147-A177-3AD203B41FA5}">
                      <a16:colId xmlns:a16="http://schemas.microsoft.com/office/drawing/2014/main" xmlns="" val="671557934"/>
                    </a:ext>
                  </a:extLst>
                </a:gridCol>
                <a:gridCol w="3209726">
                  <a:extLst>
                    <a:ext uri="{9D8B030D-6E8A-4147-A177-3AD203B41FA5}">
                      <a16:colId xmlns:a16="http://schemas.microsoft.com/office/drawing/2014/main" xmlns="" val="2289741196"/>
                    </a:ext>
                  </a:extLst>
                </a:gridCol>
              </a:tblGrid>
              <a:tr h="428780">
                <a:tc>
                  <a:txBody>
                    <a:bodyPr/>
                    <a:lstStyle/>
                    <a:p>
                      <a:r>
                        <a:rPr lang="en-GB" sz="1100" noProof="0" dirty="0" err="1" smtClean="0"/>
                        <a:t>Qn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Interoperable features statement</a:t>
                      </a:r>
                      <a:r>
                        <a:rPr lang="en-GB" sz="1100" baseline="0" noProof="0" dirty="0" smtClean="0"/>
                        <a:t> questions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/>
                        <a:t>Interop. exp.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Notes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3664443582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Q1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err="1" smtClean="0"/>
                        <a:t>eCall</a:t>
                      </a:r>
                      <a:r>
                        <a:rPr lang="en-GB" sz="1100" noProof="0" dirty="0" smtClean="0"/>
                        <a:t> flag, emergency call routing to PSAP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endParaRPr lang="en-GB" sz="1100" noProof="0" dirty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725398996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Q2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MSD transmission to PSAP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(see MSD versions 1 &amp; 2)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1647631798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Q3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MSD decoding &amp; visualisation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 smtClean="0"/>
                        <a:t>(see MSD versions 1 &amp; 2)</a:t>
                      </a:r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1695783430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Q4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Establish</a:t>
                      </a:r>
                      <a:r>
                        <a:rPr lang="en-GB" sz="1100" baseline="0" noProof="0" dirty="0" smtClean="0"/>
                        <a:t> voice connection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endParaRPr lang="en-GB" sz="1100" noProof="0" dirty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1970804546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Q5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Call cleardown by PSAP by hanging up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endParaRPr lang="en-GB" sz="1100" noProof="0" dirty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155655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Q6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Call cleardown</a:t>
                      </a:r>
                      <a:r>
                        <a:rPr lang="en-GB" sz="1100" baseline="0" noProof="0" dirty="0" smtClean="0"/>
                        <a:t> by </a:t>
                      </a:r>
                      <a:r>
                        <a:rPr lang="en-GB" sz="1100" noProof="0" dirty="0" smtClean="0"/>
                        <a:t>PSAP by in-band modem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/>
                        <a:t>     </a:t>
                      </a:r>
                      <a:r>
                        <a:rPr lang="en-GB" sz="1100" baseline="0" noProof="0" dirty="0" smtClean="0"/>
                        <a:t>     </a:t>
                      </a:r>
                      <a:endParaRPr lang="en-GB" sz="11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2344594314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Q7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Request retransmission of MSD by </a:t>
                      </a:r>
                      <a:r>
                        <a:rPr lang="en-GB" sz="1100" b="1" noProof="0" dirty="0" smtClean="0"/>
                        <a:t>SMS</a:t>
                      </a:r>
                      <a:endParaRPr lang="en-GB" sz="1100" b="1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/>
                        <a:t>-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b="1" noProof="0" dirty="0" smtClean="0"/>
                        <a:t>Not supported in </a:t>
                      </a:r>
                      <a:r>
                        <a:rPr lang="en-GB" sz="1100" b="1" noProof="0" dirty="0" err="1" smtClean="0"/>
                        <a:t>eCall</a:t>
                      </a:r>
                      <a:endParaRPr lang="en-GB" sz="1100" b="1" noProof="0" dirty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2155045162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Q8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Request retransmission of MSD by in-band-modem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noProof="0" dirty="0" smtClean="0"/>
                        <a:t>          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(SMS</a:t>
                      </a:r>
                      <a:r>
                        <a:rPr lang="en-GB" sz="1100" b="0" baseline="0" noProof="0" dirty="0" smtClean="0">
                          <a:solidFill>
                            <a:schemeClr val="tx1"/>
                          </a:solidFill>
                        </a:rPr>
                        <a:t> is used in ERA GLONASS</a:t>
                      </a:r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834761002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Q9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Call back from PSAP to</a:t>
                      </a:r>
                      <a:r>
                        <a:rPr lang="en-GB" sz="1100" baseline="0" noProof="0" dirty="0" smtClean="0"/>
                        <a:t> IVS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noProof="0" dirty="0" smtClean="0"/>
                        <a:t>            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b="1" noProof="0" dirty="0" smtClean="0"/>
                        <a:t>Not possible if no roaming</a:t>
                      </a:r>
                      <a:r>
                        <a:rPr lang="en-GB" sz="1100" b="1" baseline="0" noProof="0" dirty="0" smtClean="0"/>
                        <a:t> SIM</a:t>
                      </a:r>
                      <a:endParaRPr lang="en-GB" sz="1100" b="1" noProof="0" dirty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3263243793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Q10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 smtClean="0"/>
                        <a:t>Request retransmission of MSD (in-band</a:t>
                      </a:r>
                      <a:r>
                        <a:rPr lang="en-GB" sz="1100" baseline="0" noProof="0" dirty="0" smtClean="0"/>
                        <a:t> </a:t>
                      </a:r>
                      <a:r>
                        <a:rPr lang="en-GB" sz="1100" noProof="0" dirty="0" smtClean="0"/>
                        <a:t>modem) during call back</a:t>
                      </a:r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noProof="0" dirty="0" smtClean="0"/>
                        <a:t>           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 smtClean="0">
                          <a:solidFill>
                            <a:schemeClr val="tx1"/>
                          </a:solidFill>
                        </a:rPr>
                        <a:t>(SMS</a:t>
                      </a:r>
                      <a:r>
                        <a:rPr lang="en-US" sz="1100" b="1" baseline="0" noProof="0" dirty="0" smtClean="0">
                          <a:solidFill>
                            <a:schemeClr val="tx1"/>
                          </a:solidFill>
                        </a:rPr>
                        <a:t> used in ERA-GLONASS</a:t>
                      </a:r>
                      <a:r>
                        <a:rPr lang="en-US" sz="1100" b="1" noProof="0" dirty="0" smtClean="0">
                          <a:solidFill>
                            <a:schemeClr val="tx1"/>
                          </a:solidFill>
                        </a:rPr>
                        <a:t>), No if not roaming SIM</a:t>
                      </a:r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3891779713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Q11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 smtClean="0"/>
                        <a:t>Request retransmission of MSD by </a:t>
                      </a:r>
                      <a:r>
                        <a:rPr lang="en-GB" sz="1100" b="1" noProof="0" dirty="0" smtClean="0"/>
                        <a:t>SMS</a:t>
                      </a:r>
                      <a:r>
                        <a:rPr lang="en-GB" sz="1100" noProof="0" dirty="0" smtClean="0"/>
                        <a:t> during call back</a:t>
                      </a:r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/>
                        <a:t>-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noProof="0" dirty="0" smtClean="0"/>
                        <a:t>Not supported in </a:t>
                      </a:r>
                      <a:r>
                        <a:rPr lang="en-GB" sz="1100" b="1" noProof="0" dirty="0" err="1" smtClean="0"/>
                        <a:t>eCall</a:t>
                      </a:r>
                      <a:endParaRPr lang="en-GB" sz="1100" b="1" noProof="0" dirty="0" smtClean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626829315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Q12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Mobile network based positioning </a:t>
                      </a:r>
                      <a:r>
                        <a:rPr lang="en-GB" sz="1100" baseline="0" noProof="0" dirty="0" smtClean="0">
                          <a:effectLst/>
                        </a:rPr>
                        <a:t>of the caller</a:t>
                      </a:r>
                      <a:endParaRPr lang="fi-FI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/>
                        <a:t>-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noProof="0" dirty="0" smtClean="0">
                          <a:solidFill>
                            <a:schemeClr val="tx1"/>
                          </a:solidFill>
                        </a:rPr>
                        <a:t>Not in ERA GLONASS</a:t>
                      </a:r>
                      <a:r>
                        <a:rPr lang="en-GB" sz="11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100" b="1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2936190470"/>
                  </a:ext>
                </a:extLst>
              </a:tr>
              <a:tr h="3038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Q13</a:t>
                      </a:r>
                      <a:endParaRPr lang="en-GB" sz="10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r>
                        <a:rPr lang="en-GB" sz="1100" noProof="0" dirty="0" smtClean="0"/>
                        <a:t>Mobile network provides IVS CLI</a:t>
                      </a:r>
                      <a:r>
                        <a:rPr lang="en-GB" sz="1100" baseline="0" noProof="0" dirty="0" smtClean="0"/>
                        <a:t> to PSAP</a:t>
                      </a:r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L="85756" marR="85756" marT="42878" marB="428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noProof="0" dirty="0" smtClean="0"/>
                        <a:t>Not possible if no roaming</a:t>
                      </a:r>
                      <a:r>
                        <a:rPr lang="en-GB" sz="1100" b="1" baseline="0" noProof="0" dirty="0" smtClean="0"/>
                        <a:t> SIM</a:t>
                      </a:r>
                      <a:endParaRPr lang="en-GB" sz="1100" b="1" noProof="0" dirty="0" smtClean="0"/>
                    </a:p>
                  </a:txBody>
                  <a:tcPr marL="85756" marR="85756" marT="42878" marB="42878"/>
                </a:tc>
                <a:extLst>
                  <a:ext uri="{0D108BD9-81ED-4DB2-BD59-A6C34878D82A}">
                    <a16:rowId xmlns:a16="http://schemas.microsoft.com/office/drawing/2014/main" xmlns="" val="149984919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380612">
            <a:off x="2901384" y="1457996"/>
            <a:ext cx="1595062" cy="6174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See summary of the test plan: I_HeERO M21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1052828"/>
            <a:ext cx="294786" cy="294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3213068"/>
            <a:ext cx="294786" cy="294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1412868"/>
            <a:ext cx="294786" cy="294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1700900"/>
            <a:ext cx="294786" cy="294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1988932"/>
            <a:ext cx="294786" cy="29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2564996"/>
            <a:ext cx="294786" cy="29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4725236"/>
            <a:ext cx="294786" cy="294786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2276964"/>
            <a:ext cx="294786" cy="294786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3507854"/>
            <a:ext cx="294786" cy="294786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2" y="3789132"/>
            <a:ext cx="294786" cy="2947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82192" y="2859782"/>
            <a:ext cx="4038279" cy="28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4782190" y="4399934"/>
            <a:ext cx="4038280" cy="289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4782192" y="3500687"/>
            <a:ext cx="4038279" cy="29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4782189" y="4065474"/>
            <a:ext cx="4038281" cy="30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4782195" y="3786633"/>
            <a:ext cx="4038276" cy="297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4782194" y="4709981"/>
            <a:ext cx="4038276" cy="306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1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40" y="2636562"/>
            <a:ext cx="1661273" cy="32316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/>
              <a:t>IVS</a:t>
            </a:r>
            <a:r>
              <a:rPr lang="en-US" sz="1050" dirty="0" smtClean="0"/>
              <a:t>: Gemalto eCall Test Box</a:t>
            </a:r>
          </a:p>
          <a:p>
            <a:r>
              <a:rPr lang="en-US" sz="1050" b="1" dirty="0" smtClean="0"/>
              <a:t>SIM</a:t>
            </a:r>
            <a:r>
              <a:rPr lang="en-US" sz="1050" dirty="0" smtClean="0"/>
              <a:t>: Elisa, Telia</a:t>
            </a:r>
            <a:endParaRPr lang="fi-FI" sz="105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3940" y="609525"/>
            <a:ext cx="8431480" cy="250492"/>
          </a:xfrm>
          <a:prstGeom prst="rect">
            <a:avLst/>
          </a:prstGeom>
        </p:spPr>
        <p:txBody>
          <a:bodyPr/>
          <a:lstStyle>
            <a:lvl1pPr algn="l" defTabSz="4572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58" b="1" i="0" kern="12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1100" dirty="0" smtClean="0"/>
              <a:t>Use case 1: eCall IVS in Russia contacting ERA-GLONASS system</a:t>
            </a:r>
            <a:endParaRPr lang="en-GB" sz="11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3940" y="997347"/>
            <a:ext cx="5523955" cy="1979017"/>
            <a:chOff x="1434566" y="2080969"/>
            <a:chExt cx="6534064" cy="2615486"/>
          </a:xfrm>
        </p:grpSpPr>
        <p:sp>
          <p:nvSpPr>
            <p:cNvPr id="5" name="Rectangle 46"/>
            <p:cNvSpPr>
              <a:spLocks noChangeArrowheads="1"/>
            </p:cNvSpPr>
            <p:nvPr/>
          </p:nvSpPr>
          <p:spPr bwMode="auto">
            <a:xfrm>
              <a:off x="5286553" y="3697319"/>
              <a:ext cx="1435008" cy="99913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ERA GLONASS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operator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(filtering contact 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centre)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>
              <a:off x="3764909" y="3640129"/>
              <a:ext cx="638316" cy="27699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2G/3G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8DAD140-2A2D-F34B-B77A-79B39B3E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566" y="2080969"/>
              <a:ext cx="761394" cy="4172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4F2A05B-9D00-5742-B10C-92D6B5004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7826" y="2893453"/>
              <a:ext cx="531932" cy="69881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815263" y="3033473"/>
              <a:ext cx="1043784" cy="677890"/>
              <a:chOff x="5529263" y="2674938"/>
              <a:chExt cx="495300" cy="411162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5713413" y="2782888"/>
                <a:ext cx="69850" cy="19050"/>
              </a:xfrm>
              <a:custGeom>
                <a:avLst/>
                <a:gdLst>
                  <a:gd name="T0" fmla="*/ 0 w 88"/>
                  <a:gd name="T1" fmla="*/ 24 h 24"/>
                  <a:gd name="T2" fmla="*/ 0 w 88"/>
                  <a:gd name="T3" fmla="*/ 24 h 24"/>
                  <a:gd name="T4" fmla="*/ 88 w 88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24">
                    <a:moveTo>
                      <a:pt x="0" y="24"/>
                    </a:moveTo>
                    <a:lnTo>
                      <a:pt x="0" y="24"/>
                    </a:lnTo>
                    <a:cubicBezTo>
                      <a:pt x="24" y="0"/>
                      <a:pt x="63" y="0"/>
                      <a:pt x="88" y="24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5678488" y="2728913"/>
                <a:ext cx="139700" cy="38100"/>
              </a:xfrm>
              <a:custGeom>
                <a:avLst/>
                <a:gdLst>
                  <a:gd name="T0" fmla="*/ 0 w 175"/>
                  <a:gd name="T1" fmla="*/ 48 h 48"/>
                  <a:gd name="T2" fmla="*/ 0 w 175"/>
                  <a:gd name="T3" fmla="*/ 48 h 48"/>
                  <a:gd name="T4" fmla="*/ 175 w 175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48">
                    <a:moveTo>
                      <a:pt x="0" y="48"/>
                    </a:moveTo>
                    <a:lnTo>
                      <a:pt x="0" y="48"/>
                    </a:lnTo>
                    <a:cubicBezTo>
                      <a:pt x="49" y="0"/>
                      <a:pt x="127" y="0"/>
                      <a:pt x="175" y="48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5645150" y="2674938"/>
                <a:ext cx="207962" cy="57150"/>
              </a:xfrm>
              <a:custGeom>
                <a:avLst/>
                <a:gdLst>
                  <a:gd name="T0" fmla="*/ 0 w 262"/>
                  <a:gd name="T1" fmla="*/ 73 h 73"/>
                  <a:gd name="T2" fmla="*/ 0 w 262"/>
                  <a:gd name="T3" fmla="*/ 73 h 73"/>
                  <a:gd name="T4" fmla="*/ 262 w 262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73">
                    <a:moveTo>
                      <a:pt x="0" y="73"/>
                    </a:moveTo>
                    <a:lnTo>
                      <a:pt x="0" y="73"/>
                    </a:lnTo>
                    <a:cubicBezTo>
                      <a:pt x="72" y="0"/>
                      <a:pt x="190" y="0"/>
                      <a:pt x="262" y="73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5686425" y="3059113"/>
                <a:ext cx="193675" cy="0"/>
              </a:xfrm>
              <a:custGeom>
                <a:avLst/>
                <a:gdLst>
                  <a:gd name="T0" fmla="*/ 245 w 245"/>
                  <a:gd name="T1" fmla="*/ 245 w 245"/>
                  <a:gd name="T2" fmla="*/ 0 w 2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45">
                    <a:moveTo>
                      <a:pt x="245" y="0"/>
                    </a:moveTo>
                    <a:lnTo>
                      <a:pt x="245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5529263" y="2859088"/>
                <a:ext cx="495300" cy="200025"/>
              </a:xfrm>
              <a:custGeom>
                <a:avLst/>
                <a:gdLst>
                  <a:gd name="T0" fmla="*/ 548 w 624"/>
                  <a:gd name="T1" fmla="*/ 253 h 253"/>
                  <a:gd name="T2" fmla="*/ 548 w 624"/>
                  <a:gd name="T3" fmla="*/ 253 h 253"/>
                  <a:gd name="T4" fmla="*/ 587 w 624"/>
                  <a:gd name="T5" fmla="*/ 253 h 253"/>
                  <a:gd name="T6" fmla="*/ 622 w 624"/>
                  <a:gd name="T7" fmla="*/ 218 h 253"/>
                  <a:gd name="T8" fmla="*/ 622 w 624"/>
                  <a:gd name="T9" fmla="*/ 218 h 253"/>
                  <a:gd name="T10" fmla="*/ 576 w 624"/>
                  <a:gd name="T11" fmla="*/ 115 h 253"/>
                  <a:gd name="T12" fmla="*/ 346 w 624"/>
                  <a:gd name="T13" fmla="*/ 0 h 253"/>
                  <a:gd name="T14" fmla="*/ 154 w 624"/>
                  <a:gd name="T15" fmla="*/ 0 h 253"/>
                  <a:gd name="T16" fmla="*/ 89 w 624"/>
                  <a:gd name="T17" fmla="*/ 27 h 253"/>
                  <a:gd name="T18" fmla="*/ 27 w 624"/>
                  <a:gd name="T19" fmla="*/ 88 h 253"/>
                  <a:gd name="T20" fmla="*/ 0 w 624"/>
                  <a:gd name="T21" fmla="*/ 153 h 253"/>
                  <a:gd name="T22" fmla="*/ 0 w 624"/>
                  <a:gd name="T23" fmla="*/ 218 h 253"/>
                  <a:gd name="T24" fmla="*/ 35 w 624"/>
                  <a:gd name="T25" fmla="*/ 253 h 253"/>
                  <a:gd name="T26" fmla="*/ 93 w 624"/>
                  <a:gd name="T2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4" h="253">
                    <a:moveTo>
                      <a:pt x="548" y="253"/>
                    </a:moveTo>
                    <a:lnTo>
                      <a:pt x="548" y="253"/>
                    </a:lnTo>
                    <a:lnTo>
                      <a:pt x="587" y="253"/>
                    </a:lnTo>
                    <a:cubicBezTo>
                      <a:pt x="607" y="253"/>
                      <a:pt x="622" y="237"/>
                      <a:pt x="622" y="218"/>
                    </a:cubicBezTo>
                    <a:lnTo>
                      <a:pt x="622" y="218"/>
                    </a:lnTo>
                    <a:cubicBezTo>
                      <a:pt x="622" y="161"/>
                      <a:pt x="624" y="146"/>
                      <a:pt x="576" y="115"/>
                    </a:cubicBezTo>
                    <a:cubicBezTo>
                      <a:pt x="438" y="23"/>
                      <a:pt x="392" y="0"/>
                      <a:pt x="346" y="0"/>
                    </a:cubicBezTo>
                    <a:lnTo>
                      <a:pt x="154" y="0"/>
                    </a:lnTo>
                    <a:cubicBezTo>
                      <a:pt x="129" y="0"/>
                      <a:pt x="106" y="9"/>
                      <a:pt x="89" y="27"/>
                    </a:cubicBezTo>
                    <a:lnTo>
                      <a:pt x="27" y="88"/>
                    </a:lnTo>
                    <a:cubicBezTo>
                      <a:pt x="10" y="105"/>
                      <a:pt x="0" y="128"/>
                      <a:pt x="0" y="153"/>
                    </a:cubicBezTo>
                    <a:lnTo>
                      <a:pt x="0" y="218"/>
                    </a:lnTo>
                    <a:cubicBezTo>
                      <a:pt x="0" y="237"/>
                      <a:pt x="16" y="253"/>
                      <a:pt x="35" y="253"/>
                    </a:cubicBezTo>
                    <a:lnTo>
                      <a:pt x="93" y="253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5748338" y="2859088"/>
                <a:ext cx="0" cy="90487"/>
              </a:xfrm>
              <a:custGeom>
                <a:avLst/>
                <a:gdLst>
                  <a:gd name="T0" fmla="*/ 0 h 115"/>
                  <a:gd name="T1" fmla="*/ 0 h 115"/>
                  <a:gd name="T2" fmla="*/ 115 h 1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5">
                    <a:moveTo>
                      <a:pt x="0" y="0"/>
                    </a:moveTo>
                    <a:lnTo>
                      <a:pt x="0" y="0"/>
                    </a:lnTo>
                    <a:lnTo>
                      <a:pt x="0" y="115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5645150" y="2859088"/>
                <a:ext cx="341312" cy="90487"/>
              </a:xfrm>
              <a:custGeom>
                <a:avLst/>
                <a:gdLst>
                  <a:gd name="T0" fmla="*/ 430 w 430"/>
                  <a:gd name="T1" fmla="*/ 114 h 114"/>
                  <a:gd name="T2" fmla="*/ 430 w 430"/>
                  <a:gd name="T3" fmla="*/ 114 h 114"/>
                  <a:gd name="T4" fmla="*/ 0 w 430"/>
                  <a:gd name="T5" fmla="*/ 114 h 114"/>
                  <a:gd name="T6" fmla="*/ 0 w 430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4">
                    <a:moveTo>
                      <a:pt x="430" y="114"/>
                    </a:moveTo>
                    <a:lnTo>
                      <a:pt x="430" y="114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5599113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89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89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5876925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1919359" y="3881986"/>
              <a:ext cx="843501" cy="276999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err="1" smtClean="0">
                  <a:solidFill>
                    <a:srgbClr val="000000"/>
                  </a:solidFill>
                </a:rPr>
                <a:t>eCall</a:t>
              </a:r>
              <a:r>
                <a:rPr lang="en-GB" sz="1200" b="1" dirty="0" smtClean="0">
                  <a:solidFill>
                    <a:srgbClr val="000000"/>
                  </a:solidFill>
                </a:rPr>
                <a:t> IVS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56211" y="2966696"/>
              <a:ext cx="604944" cy="521503"/>
              <a:chOff x="5877138" y="2273174"/>
              <a:chExt cx="604944" cy="52150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A26C81A0-C49F-5249-B023-6902BE51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138" y="2273174"/>
                <a:ext cx="604944" cy="521503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996169" y="2363733"/>
                <a:ext cx="39914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400" b="1" dirty="0" smtClean="0"/>
                  <a:t>MSD</a:t>
                </a:r>
              </a:p>
            </p:txBody>
          </p:sp>
        </p:grpSp>
        <p:pic>
          <p:nvPicPr>
            <p:cNvPr id="12" name="Picture 11" descr="Clipart - &lt;strong&gt;Help Desk&lt;/strong&gt;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1827" y="3012826"/>
              <a:ext cx="353751" cy="617905"/>
            </a:xfrm>
            <a:prstGeom prst="rect">
              <a:avLst/>
            </a:prstGeom>
          </p:spPr>
        </p:pic>
        <p:cxnSp>
          <p:nvCxnSpPr>
            <p:cNvPr id="13" name="Elbow Connector 12"/>
            <p:cNvCxnSpPr>
              <a:stCxn id="7" idx="2"/>
              <a:endCxn id="35" idx="8"/>
            </p:cNvCxnSpPr>
            <p:nvPr/>
          </p:nvCxnSpPr>
          <p:spPr>
            <a:xfrm rot="16200000" flipH="1">
              <a:off x="1452646" y="2860787"/>
              <a:ext cx="874107" cy="148873"/>
            </a:xfrm>
            <a:prstGeom prst="bentConnector4">
              <a:avLst>
                <a:gd name="adj1" fmla="val 47987"/>
                <a:gd name="adj2" fmla="val 100208"/>
              </a:avLst>
            </a:prstGeom>
            <a:ln w="19050">
              <a:solidFill>
                <a:schemeClr val="accent3"/>
              </a:solidFill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2448818" y="2218267"/>
              <a:ext cx="1481971" cy="1154010"/>
              <a:chOff x="2870580" y="1415109"/>
              <a:chExt cx="1975781" cy="1154010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  <p:sp>
            <p:nvSpPr>
              <p:cNvPr id="28" name="Arc 27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</p:grp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6941234" y="3697319"/>
              <a:ext cx="1027396" cy="57093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System-112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(PSAP)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36817" y="2928231"/>
              <a:ext cx="604944" cy="521503"/>
              <a:chOff x="5877138" y="2273174"/>
              <a:chExt cx="604944" cy="52150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A26C81A0-C49F-5249-B023-6902BE51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138" y="2273174"/>
                <a:ext cx="604944" cy="5215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996169" y="2363733"/>
                <a:ext cx="39914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400" b="1" dirty="0" smtClean="0"/>
                  <a:t>MSD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237516" y="2233166"/>
              <a:ext cx="1481971" cy="1154010"/>
              <a:chOff x="2870580" y="1415109"/>
              <a:chExt cx="1975781" cy="1154010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6331561" y="3087685"/>
              <a:ext cx="557370" cy="7164"/>
            </a:xfrm>
            <a:prstGeom prst="straightConnector1">
              <a:avLst/>
            </a:prstGeom>
            <a:ln w="1905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331561" y="3199167"/>
              <a:ext cx="557370" cy="71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7432433" y="2974361"/>
              <a:ext cx="380557" cy="617905"/>
              <a:chOff x="6807518" y="2329454"/>
              <a:chExt cx="380557" cy="617905"/>
            </a:xfrm>
          </p:grpSpPr>
          <p:pic>
            <p:nvPicPr>
              <p:cNvPr id="21" name="Picture 20" descr="Clipart - &lt;strong&gt;Help Desk&lt;/strong&gt;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7518" y="2329454"/>
                <a:ext cx="353751" cy="617905"/>
              </a:xfrm>
              <a:prstGeom prst="rect">
                <a:avLst/>
              </a:prstGeom>
            </p:spPr>
          </p:pic>
          <p:pic>
            <p:nvPicPr>
              <p:cNvPr id="22" name="Picture 21" descr="Clipart - &lt;strong&gt;Help Desk&lt;/strong&gt;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7338"/>
              <a:stretch/>
            </p:blipFill>
            <p:spPr>
              <a:xfrm>
                <a:off x="6808368" y="2633083"/>
                <a:ext cx="379707" cy="311950"/>
              </a:xfrm>
              <a:prstGeom prst="rect">
                <a:avLst/>
              </a:prstGeom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2087654" y="2456564"/>
            <a:ext cx="6507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 smtClean="0"/>
              <a:t>MNOs</a:t>
            </a:r>
            <a:r>
              <a:rPr lang="en-US" sz="1050" dirty="0" smtClean="0"/>
              <a:t>: MTS</a:t>
            </a:r>
            <a:r>
              <a:rPr lang="en-US" sz="1050" dirty="0"/>
              <a:t>, Megafon, </a:t>
            </a:r>
            <a:r>
              <a:rPr lang="fi-FI" sz="1050" dirty="0" smtClean="0"/>
              <a:t>VimpelCom</a:t>
            </a:r>
            <a:endParaRPr lang="fi-FI" sz="1400" b="1" dirty="0" smtClean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72CA9EF-C465-4845-A1BA-9C5AA9103DA2}"/>
              </a:ext>
            </a:extLst>
          </p:cNvPr>
          <p:cNvGrpSpPr/>
          <p:nvPr/>
        </p:nvGrpSpPr>
        <p:grpSpPr>
          <a:xfrm>
            <a:off x="7884488" y="1407792"/>
            <a:ext cx="1080000" cy="1080000"/>
            <a:chOff x="9461500" y="4064000"/>
            <a:chExt cx="1440000" cy="1440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7659E41-27A7-3946-8238-A66EF7F8CEDA}"/>
                </a:ext>
              </a:extLst>
            </p:cNvPr>
            <p:cNvSpPr/>
            <p:nvPr/>
          </p:nvSpPr>
          <p:spPr>
            <a:xfrm>
              <a:off x="9461500" y="4064000"/>
              <a:ext cx="1440000" cy="144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98EF9E4-5CCF-024B-8618-132BEC8F4D58}"/>
                </a:ext>
              </a:extLst>
            </p:cNvPr>
            <p:cNvSpPr txBox="1"/>
            <p:nvPr/>
          </p:nvSpPr>
          <p:spPr>
            <a:xfrm>
              <a:off x="9551500" y="4154000"/>
              <a:ext cx="1260000" cy="1260000"/>
            </a:xfrm>
            <a:prstGeom prst="rect">
              <a:avLst/>
            </a:prstGeom>
            <a:noFill/>
          </p:spPr>
          <p:txBody>
            <a:bodyPr wrap="square" lIns="0" tIns="0" rIns="0" bIns="27000" rtlCol="0" anchor="ctr" anchorCtr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200" b="1" dirty="0" smtClean="0">
                  <a:solidFill>
                    <a:schemeClr val="tx2">
                      <a:lumMod val="50000"/>
                    </a:schemeClr>
                  </a:solidFill>
                </a:rPr>
                <a:t>Points </a:t>
              </a:r>
              <a:r>
                <a:rPr lang="en-GB" sz="1200" b="1" dirty="0">
                  <a:solidFill>
                    <a:schemeClr val="tx2">
                      <a:lumMod val="50000"/>
                    </a:schemeClr>
                  </a:solidFill>
                </a:rPr>
                <a:t>of observation</a:t>
              </a:r>
            </a:p>
            <a:p>
              <a:pPr algn="ctr">
                <a:lnSpc>
                  <a:spcPct val="110000"/>
                </a:lnSpc>
              </a:pPr>
              <a:r>
                <a:rPr lang="en-GB" sz="1200" b="1" dirty="0">
                  <a:solidFill>
                    <a:schemeClr val="tx2">
                      <a:lumMod val="50000"/>
                    </a:schemeClr>
                  </a:solidFill>
                </a:rPr>
                <a:t>&amp; stimulus</a:t>
              </a: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7659E41-27A7-3946-8238-A66EF7F8CEDA}"/>
              </a:ext>
            </a:extLst>
          </p:cNvPr>
          <p:cNvSpPr/>
          <p:nvPr/>
        </p:nvSpPr>
        <p:spPr>
          <a:xfrm>
            <a:off x="1361100" y="2355759"/>
            <a:ext cx="226241" cy="22624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7659E41-27A7-3946-8238-A66EF7F8CEDA}"/>
              </a:ext>
            </a:extLst>
          </p:cNvPr>
          <p:cNvSpPr/>
          <p:nvPr/>
        </p:nvSpPr>
        <p:spPr>
          <a:xfrm>
            <a:off x="3150453" y="2355759"/>
            <a:ext cx="226241" cy="22624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7659E41-27A7-3946-8238-A66EF7F8CEDA}"/>
              </a:ext>
            </a:extLst>
          </p:cNvPr>
          <p:cNvSpPr/>
          <p:nvPr/>
        </p:nvSpPr>
        <p:spPr>
          <a:xfrm>
            <a:off x="5738851" y="2343444"/>
            <a:ext cx="226241" cy="22624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3940" y="3105162"/>
            <a:ext cx="8204853" cy="258676"/>
          </a:xfrm>
          <a:prstGeom prst="rect">
            <a:avLst/>
          </a:prstGeom>
        </p:spPr>
        <p:txBody>
          <a:bodyPr/>
          <a:lstStyle>
            <a:lvl1pPr algn="l" defTabSz="4572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58" b="1" i="0" kern="12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1100" dirty="0" smtClean="0"/>
              <a:t>Use case 2: ERA-GLONASS IVS in Finland contacting eCall PSAP</a:t>
            </a:r>
            <a:endParaRPr lang="en-GB" sz="11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24303" y="3363838"/>
            <a:ext cx="4959865" cy="1479230"/>
            <a:chOff x="599290" y="2054501"/>
            <a:chExt cx="6286178" cy="1874789"/>
          </a:xfrm>
        </p:grpSpPr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6282418" y="3559800"/>
              <a:ext cx="603050" cy="27699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fi-FI" sz="1200" b="1" dirty="0">
                  <a:solidFill>
                    <a:srgbClr val="000000"/>
                  </a:solidFill>
                </a:rPr>
                <a:t>PSAP</a:t>
              </a: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3987288" y="3476363"/>
              <a:ext cx="638316" cy="27699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fi-FI" sz="1200" b="1" dirty="0" smtClean="0">
                  <a:solidFill>
                    <a:srgbClr val="000000"/>
                  </a:solidFill>
                </a:rPr>
                <a:t>2G/3G</a:t>
              </a:r>
              <a:endParaRPr lang="fi-FI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48DAD140-2A2D-F34B-B77A-79B39B3E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290" y="2143621"/>
              <a:ext cx="761394" cy="41720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44F2A05B-9D00-5742-B10C-92D6B5004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0205" y="2729687"/>
              <a:ext cx="531932" cy="698813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1542631" y="2869707"/>
              <a:ext cx="1043784" cy="677890"/>
              <a:chOff x="5529263" y="2674938"/>
              <a:chExt cx="495300" cy="411162"/>
            </a:xfrm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713413" y="2782888"/>
                <a:ext cx="69850" cy="19050"/>
              </a:xfrm>
              <a:custGeom>
                <a:avLst/>
                <a:gdLst>
                  <a:gd name="T0" fmla="*/ 0 w 88"/>
                  <a:gd name="T1" fmla="*/ 24 h 24"/>
                  <a:gd name="T2" fmla="*/ 0 w 88"/>
                  <a:gd name="T3" fmla="*/ 24 h 24"/>
                  <a:gd name="T4" fmla="*/ 88 w 88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24">
                    <a:moveTo>
                      <a:pt x="0" y="24"/>
                    </a:moveTo>
                    <a:lnTo>
                      <a:pt x="0" y="24"/>
                    </a:lnTo>
                    <a:cubicBezTo>
                      <a:pt x="24" y="0"/>
                      <a:pt x="63" y="0"/>
                      <a:pt x="88" y="24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5678488" y="2728913"/>
                <a:ext cx="139700" cy="38100"/>
              </a:xfrm>
              <a:custGeom>
                <a:avLst/>
                <a:gdLst>
                  <a:gd name="T0" fmla="*/ 0 w 175"/>
                  <a:gd name="T1" fmla="*/ 48 h 48"/>
                  <a:gd name="T2" fmla="*/ 0 w 175"/>
                  <a:gd name="T3" fmla="*/ 48 h 48"/>
                  <a:gd name="T4" fmla="*/ 175 w 175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48">
                    <a:moveTo>
                      <a:pt x="0" y="48"/>
                    </a:moveTo>
                    <a:lnTo>
                      <a:pt x="0" y="48"/>
                    </a:lnTo>
                    <a:cubicBezTo>
                      <a:pt x="49" y="0"/>
                      <a:pt x="127" y="0"/>
                      <a:pt x="175" y="48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645150" y="2674938"/>
                <a:ext cx="207962" cy="57150"/>
              </a:xfrm>
              <a:custGeom>
                <a:avLst/>
                <a:gdLst>
                  <a:gd name="T0" fmla="*/ 0 w 262"/>
                  <a:gd name="T1" fmla="*/ 73 h 73"/>
                  <a:gd name="T2" fmla="*/ 0 w 262"/>
                  <a:gd name="T3" fmla="*/ 73 h 73"/>
                  <a:gd name="T4" fmla="*/ 262 w 262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73">
                    <a:moveTo>
                      <a:pt x="0" y="73"/>
                    </a:moveTo>
                    <a:lnTo>
                      <a:pt x="0" y="73"/>
                    </a:lnTo>
                    <a:cubicBezTo>
                      <a:pt x="72" y="0"/>
                      <a:pt x="190" y="0"/>
                      <a:pt x="262" y="73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686425" y="3059113"/>
                <a:ext cx="193675" cy="0"/>
              </a:xfrm>
              <a:custGeom>
                <a:avLst/>
                <a:gdLst>
                  <a:gd name="T0" fmla="*/ 245 w 245"/>
                  <a:gd name="T1" fmla="*/ 245 w 245"/>
                  <a:gd name="T2" fmla="*/ 0 w 2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45">
                    <a:moveTo>
                      <a:pt x="245" y="0"/>
                    </a:moveTo>
                    <a:lnTo>
                      <a:pt x="245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529263" y="2859088"/>
                <a:ext cx="495300" cy="200025"/>
              </a:xfrm>
              <a:custGeom>
                <a:avLst/>
                <a:gdLst>
                  <a:gd name="T0" fmla="*/ 548 w 624"/>
                  <a:gd name="T1" fmla="*/ 253 h 253"/>
                  <a:gd name="T2" fmla="*/ 548 w 624"/>
                  <a:gd name="T3" fmla="*/ 253 h 253"/>
                  <a:gd name="T4" fmla="*/ 587 w 624"/>
                  <a:gd name="T5" fmla="*/ 253 h 253"/>
                  <a:gd name="T6" fmla="*/ 622 w 624"/>
                  <a:gd name="T7" fmla="*/ 218 h 253"/>
                  <a:gd name="T8" fmla="*/ 622 w 624"/>
                  <a:gd name="T9" fmla="*/ 218 h 253"/>
                  <a:gd name="T10" fmla="*/ 576 w 624"/>
                  <a:gd name="T11" fmla="*/ 115 h 253"/>
                  <a:gd name="T12" fmla="*/ 346 w 624"/>
                  <a:gd name="T13" fmla="*/ 0 h 253"/>
                  <a:gd name="T14" fmla="*/ 154 w 624"/>
                  <a:gd name="T15" fmla="*/ 0 h 253"/>
                  <a:gd name="T16" fmla="*/ 89 w 624"/>
                  <a:gd name="T17" fmla="*/ 27 h 253"/>
                  <a:gd name="T18" fmla="*/ 27 w 624"/>
                  <a:gd name="T19" fmla="*/ 88 h 253"/>
                  <a:gd name="T20" fmla="*/ 0 w 624"/>
                  <a:gd name="T21" fmla="*/ 153 h 253"/>
                  <a:gd name="T22" fmla="*/ 0 w 624"/>
                  <a:gd name="T23" fmla="*/ 218 h 253"/>
                  <a:gd name="T24" fmla="*/ 35 w 624"/>
                  <a:gd name="T25" fmla="*/ 253 h 253"/>
                  <a:gd name="T26" fmla="*/ 93 w 624"/>
                  <a:gd name="T2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4" h="253">
                    <a:moveTo>
                      <a:pt x="548" y="253"/>
                    </a:moveTo>
                    <a:lnTo>
                      <a:pt x="548" y="253"/>
                    </a:lnTo>
                    <a:lnTo>
                      <a:pt x="587" y="253"/>
                    </a:lnTo>
                    <a:cubicBezTo>
                      <a:pt x="607" y="253"/>
                      <a:pt x="622" y="237"/>
                      <a:pt x="622" y="218"/>
                    </a:cubicBezTo>
                    <a:lnTo>
                      <a:pt x="622" y="218"/>
                    </a:lnTo>
                    <a:cubicBezTo>
                      <a:pt x="622" y="161"/>
                      <a:pt x="624" y="146"/>
                      <a:pt x="576" y="115"/>
                    </a:cubicBezTo>
                    <a:cubicBezTo>
                      <a:pt x="438" y="23"/>
                      <a:pt x="392" y="0"/>
                      <a:pt x="346" y="0"/>
                    </a:cubicBezTo>
                    <a:lnTo>
                      <a:pt x="154" y="0"/>
                    </a:lnTo>
                    <a:cubicBezTo>
                      <a:pt x="129" y="0"/>
                      <a:pt x="106" y="9"/>
                      <a:pt x="89" y="27"/>
                    </a:cubicBezTo>
                    <a:lnTo>
                      <a:pt x="27" y="88"/>
                    </a:lnTo>
                    <a:cubicBezTo>
                      <a:pt x="10" y="105"/>
                      <a:pt x="0" y="128"/>
                      <a:pt x="0" y="153"/>
                    </a:cubicBezTo>
                    <a:lnTo>
                      <a:pt x="0" y="218"/>
                    </a:lnTo>
                    <a:cubicBezTo>
                      <a:pt x="0" y="237"/>
                      <a:pt x="16" y="253"/>
                      <a:pt x="35" y="253"/>
                    </a:cubicBezTo>
                    <a:lnTo>
                      <a:pt x="93" y="253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5748338" y="2859088"/>
                <a:ext cx="0" cy="90487"/>
              </a:xfrm>
              <a:custGeom>
                <a:avLst/>
                <a:gdLst>
                  <a:gd name="T0" fmla="*/ 0 h 115"/>
                  <a:gd name="T1" fmla="*/ 0 h 115"/>
                  <a:gd name="T2" fmla="*/ 115 h 1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5">
                    <a:moveTo>
                      <a:pt x="0" y="0"/>
                    </a:moveTo>
                    <a:lnTo>
                      <a:pt x="0" y="0"/>
                    </a:lnTo>
                    <a:lnTo>
                      <a:pt x="0" y="115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5645150" y="2859088"/>
                <a:ext cx="341312" cy="90487"/>
              </a:xfrm>
              <a:custGeom>
                <a:avLst/>
                <a:gdLst>
                  <a:gd name="T0" fmla="*/ 430 w 430"/>
                  <a:gd name="T1" fmla="*/ 114 h 114"/>
                  <a:gd name="T2" fmla="*/ 430 w 430"/>
                  <a:gd name="T3" fmla="*/ 114 h 114"/>
                  <a:gd name="T4" fmla="*/ 0 w 430"/>
                  <a:gd name="T5" fmla="*/ 114 h 114"/>
                  <a:gd name="T6" fmla="*/ 0 w 430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4">
                    <a:moveTo>
                      <a:pt x="430" y="114"/>
                    </a:moveTo>
                    <a:lnTo>
                      <a:pt x="430" y="114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5599113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89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89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5876925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1268867" y="3652291"/>
              <a:ext cx="1599220" cy="2769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fi-FI" sz="1200" b="1" dirty="0" smtClean="0">
                  <a:solidFill>
                    <a:srgbClr val="000000"/>
                  </a:solidFill>
                </a:rPr>
                <a:t>ERA GLONASS IVS</a:t>
              </a:r>
              <a:endParaRPr lang="fi-FI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036101" y="2830430"/>
              <a:ext cx="604944" cy="521503"/>
              <a:chOff x="5877138" y="2273174"/>
              <a:chExt cx="604944" cy="521503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xmlns="" id="{A26C81A0-C49F-5249-B023-6902BE51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138" y="2273174"/>
                <a:ext cx="604944" cy="521503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5996169" y="2363733"/>
                <a:ext cx="39914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i-FI" sz="1400" b="1" dirty="0" smtClean="0"/>
                  <a:t>MSD</a:t>
                </a:r>
              </a:p>
            </p:txBody>
          </p:sp>
        </p:grpSp>
        <p:pic>
          <p:nvPicPr>
            <p:cNvPr id="56" name="Picture 55" descr="Clipart - &lt;strong&gt;Help Desk&lt;/strong&gt;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17" y="2876560"/>
              <a:ext cx="353751" cy="617905"/>
            </a:xfrm>
            <a:prstGeom prst="rect">
              <a:avLst/>
            </a:prstGeom>
          </p:spPr>
        </p:pic>
        <p:cxnSp>
          <p:nvCxnSpPr>
            <p:cNvPr id="57" name="Elbow Connector 56"/>
            <p:cNvCxnSpPr>
              <a:stCxn id="51" idx="2"/>
              <a:endCxn id="70" idx="8"/>
            </p:cNvCxnSpPr>
            <p:nvPr/>
          </p:nvCxnSpPr>
          <p:spPr>
            <a:xfrm rot="16200000" flipH="1">
              <a:off x="1011901" y="2528908"/>
              <a:ext cx="647689" cy="711517"/>
            </a:xfrm>
            <a:prstGeom prst="bentConnector4">
              <a:avLst>
                <a:gd name="adj1" fmla="val 47283"/>
                <a:gd name="adj2" fmla="val 99435"/>
              </a:avLst>
            </a:prstGeom>
            <a:ln w="12700">
              <a:solidFill>
                <a:schemeClr val="accent3"/>
              </a:solidFill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176186" y="2054501"/>
              <a:ext cx="1975781" cy="1154010"/>
              <a:chOff x="2870580" y="1415109"/>
              <a:chExt cx="1975781" cy="1154010"/>
            </a:xfrm>
          </p:grpSpPr>
          <p:sp>
            <p:nvSpPr>
              <p:cNvPr id="62" name="Arc 61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9525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  <p:sp>
            <p:nvSpPr>
              <p:cNvPr id="63" name="Arc 62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270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350979" y="2054501"/>
              <a:ext cx="1975781" cy="1154010"/>
              <a:chOff x="2870580" y="1415109"/>
              <a:chExt cx="1975781" cy="1154010"/>
            </a:xfrm>
          </p:grpSpPr>
          <p:sp>
            <p:nvSpPr>
              <p:cNvPr id="60" name="Arc 59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9525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  <p:sp>
            <p:nvSpPr>
              <p:cNvPr id="61" name="Arc 60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270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37209" y="4503226"/>
            <a:ext cx="1520840" cy="37702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050" b="1" dirty="0" smtClean="0"/>
              <a:t>IVS</a:t>
            </a:r>
            <a:r>
              <a:rPr lang="en-US" sz="1050" dirty="0" smtClean="0"/>
              <a:t>:  Fort </a:t>
            </a:r>
            <a:r>
              <a:rPr lang="en-US" sz="1050" dirty="0"/>
              <a:t>Telecom 112 </a:t>
            </a:r>
            <a:r>
              <a:rPr lang="en-US" sz="1050" dirty="0" smtClean="0"/>
              <a:t>EG</a:t>
            </a:r>
          </a:p>
          <a:p>
            <a:r>
              <a:rPr lang="en-US" sz="1050" dirty="0" smtClean="0"/>
              <a:t> </a:t>
            </a:r>
            <a:r>
              <a:rPr lang="en-US" sz="1050" b="1" dirty="0" smtClean="0"/>
              <a:t>SIM</a:t>
            </a:r>
            <a:r>
              <a:rPr lang="en-US" sz="1050" dirty="0" smtClean="0"/>
              <a:t>: JSC GLONASS </a:t>
            </a:r>
            <a:endParaRPr lang="fi-FI" sz="1050" b="1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3431884" y="4731990"/>
            <a:ext cx="1356140" cy="16158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1050" b="1" dirty="0" smtClean="0"/>
              <a:t> MNOs</a:t>
            </a:r>
            <a:r>
              <a:rPr lang="en-US" sz="1050" dirty="0" smtClean="0"/>
              <a:t>: Telia, Elisa, DNA </a:t>
            </a:r>
            <a:endParaRPr lang="fi-FI" sz="1050" b="1" dirty="0" smtClean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7659E41-27A7-3946-8238-A66EF7F8CEDA}"/>
              </a:ext>
            </a:extLst>
          </p:cNvPr>
          <p:cNvSpPr/>
          <p:nvPr/>
        </p:nvSpPr>
        <p:spPr>
          <a:xfrm>
            <a:off x="2946905" y="4604241"/>
            <a:ext cx="226241" cy="22624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D7659E41-27A7-3946-8238-A66EF7F8CEDA}"/>
              </a:ext>
            </a:extLst>
          </p:cNvPr>
          <p:cNvSpPr/>
          <p:nvPr/>
        </p:nvSpPr>
        <p:spPr>
          <a:xfrm>
            <a:off x="6156176" y="4551536"/>
            <a:ext cx="226241" cy="22624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75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727961" y="515166"/>
            <a:ext cx="6862359" cy="75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Positive results</a:t>
            </a:r>
            <a:endParaRPr lang="en-GB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28512" y="2343026"/>
            <a:ext cx="3830628" cy="2841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The MSD sent by an ERA-GLONASS IVS was successfully decoded in Finland by an eCall PSAP, this was verified for both MSD versions 1 and 2.</a:t>
            </a:r>
          </a:p>
          <a:p>
            <a:endParaRPr lang="fi-FI" dirty="0" smtClean="0">
              <a:solidFill>
                <a:schemeClr val="accent4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Successful two-way voice communication between ERA-GLONASS IVS and Finnish PSAP.</a:t>
            </a:r>
            <a:endParaRPr lang="fi-FI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accent4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283968" y="1265593"/>
            <a:ext cx="0" cy="3284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68" y="1299463"/>
            <a:ext cx="900000" cy="597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99463"/>
            <a:ext cx="900000" cy="547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18111" y="1930933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95505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Successful transfer of MSD version 2 and two-way voice communication from eCall IVS in Russia with the Filtering Contact Center of ERA-GLONASS and the System-112 Center, using the networks of MTS and </a:t>
            </a:r>
            <a:r>
              <a:rPr lang="en-US" dirty="0" err="1">
                <a:solidFill>
                  <a:schemeClr val="tx2"/>
                </a:solidFill>
              </a:rPr>
              <a:t>MegaFon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15918" y="413457"/>
            <a:ext cx="6862359" cy="690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Work to advance interoperability is going 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81945" y="1347614"/>
            <a:ext cx="48353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Russian PSAP was not able to request a retransmission of MSD from the eCall IVS equipped with a foreign SIM </a:t>
            </a:r>
            <a:r>
              <a:rPr lang="en-US" sz="1400" dirty="0" smtClean="0">
                <a:solidFill>
                  <a:schemeClr val="tx2"/>
                </a:solidFill>
              </a:rPr>
              <a:t>card, possibly due to lack of roaming agreement in Russia</a:t>
            </a:r>
            <a:endParaRPr lang="en-US" sz="1400" dirty="0">
              <a:solidFill>
                <a:schemeClr val="tx2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MNO </a:t>
            </a:r>
            <a:r>
              <a:rPr lang="en-US" sz="1400" dirty="0">
                <a:solidFill>
                  <a:schemeClr val="tx2"/>
                </a:solidFill>
              </a:rPr>
              <a:t>VimpelCom did not route emergency calls to ERA-GLONASS </a:t>
            </a:r>
            <a:r>
              <a:rPr lang="en-US" sz="1400" dirty="0" smtClean="0">
                <a:solidFill>
                  <a:schemeClr val="tx2"/>
                </a:solidFill>
              </a:rPr>
              <a:t>system from </a:t>
            </a:r>
            <a:r>
              <a:rPr lang="en-US" sz="1400" dirty="0">
                <a:solidFill>
                  <a:schemeClr val="tx2"/>
                </a:solidFill>
              </a:rPr>
              <a:t>an eCall IVS with a Finnish SIM card.</a:t>
            </a:r>
          </a:p>
          <a:p>
            <a:pPr marL="9755"/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dirty="0">
                <a:solidFill>
                  <a:schemeClr val="tx2"/>
                </a:solidFill>
                <a:sym typeface="Wingdings" panose="05000000000000000000" pitchFamily="2" charset="2"/>
              </a:rPr>
              <a:t> The issue is being worked on</a:t>
            </a:r>
            <a:endParaRPr lang="en-US" sz="1400" dirty="0">
              <a:solidFill>
                <a:schemeClr val="tx2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Call </a:t>
            </a:r>
            <a:r>
              <a:rPr lang="en-US" sz="1400" dirty="0">
                <a:solidFill>
                  <a:schemeClr val="tx2"/>
                </a:solidFill>
              </a:rPr>
              <a:t>back to eCall IVS in Russia was only possible as a normal phone </a:t>
            </a:r>
            <a:r>
              <a:rPr lang="en-US" sz="1400" dirty="0" smtClean="0">
                <a:solidFill>
                  <a:schemeClr val="tx2"/>
                </a:solidFill>
              </a:rPr>
              <a:t>call (no MSD retransmission during call back).</a:t>
            </a:r>
            <a:endParaRPr lang="en-US" sz="1400" dirty="0">
              <a:solidFill>
                <a:schemeClr val="tx2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Near the border: If the IVS is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located in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the territory of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foreign country, but registered to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 network of its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home country, the emergency call and the MSD are sent to the PSAP of the home country and emergency assistance is currently difficult</a:t>
            </a:r>
          </a:p>
          <a:p>
            <a:pPr marL="9755"/>
            <a:r>
              <a:rPr lang="en-US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	 MSD information sharing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required</a:t>
            </a:r>
            <a:endParaRPr lang="fi-FI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34048" y="1419622"/>
            <a:ext cx="38818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In </a:t>
            </a:r>
            <a:r>
              <a:rPr lang="en-US" dirty="0">
                <a:solidFill>
                  <a:schemeClr val="accent4"/>
                </a:solidFill>
              </a:rPr>
              <a:t>Finland, the transmission of MSD from IVS equipped with foreign SIM card was successful but the presentation of the information in the PSAP was not. </a:t>
            </a:r>
          </a:p>
          <a:p>
            <a:pPr marL="638359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Problem identified 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and a fix is being tested!</a:t>
            </a:r>
          </a:p>
          <a:p>
            <a:pPr marL="295505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  <a:p>
            <a:pPr marL="295505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Call back from an eCall PSAP to ERA-GLONASS IVS was not possible in Finland due to lack of roaming agreements. </a:t>
            </a:r>
          </a:p>
          <a:p>
            <a:endParaRPr lang="fi-FI" dirty="0">
              <a:solidFill>
                <a:schemeClr val="accent4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47098" y="987574"/>
            <a:ext cx="0" cy="3845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70" y="987574"/>
            <a:ext cx="540000" cy="3022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51" y="987574"/>
            <a:ext cx="540000" cy="33006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229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816" y="538622"/>
            <a:ext cx="7745270" cy="703660"/>
          </a:xfrm>
          <a:prstGeom prst="rect">
            <a:avLst/>
          </a:prstGeom>
        </p:spPr>
        <p:txBody>
          <a:bodyPr/>
          <a:lstStyle>
            <a:lvl1pPr algn="l" defTabSz="4572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58" b="1" i="0" kern="12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mtClean="0"/>
              <a:t>Topics for further research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3440" y="1699631"/>
            <a:ext cx="4017908" cy="3176375"/>
          </a:xfrm>
          <a:prstGeom prst="rect">
            <a:avLst/>
          </a:prstGeom>
        </p:spPr>
        <p:txBody>
          <a:bodyPr>
            <a:normAutofit/>
          </a:bodyPr>
          <a:lstStyle>
            <a:lvl1pPr marL="222250" indent="-215900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  <a:defRPr sz="1600" b="0" i="0" kern="1200" spc="0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713" indent="160713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/>
              <a:defRPr sz="1600" b="0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141450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/>
              <a:defRPr sz="1600" b="0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776184" indent="-152380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/>
              <a:defRPr sz="1600" b="0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1005944" indent="-163094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/>
              <a:defRPr sz="1600" b="0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47" indent="-228604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5" indent="-228604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4" indent="-228604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3" indent="-228604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350" b="1" dirty="0" smtClean="0"/>
              <a:t>Interoperability </a:t>
            </a:r>
            <a:r>
              <a:rPr lang="en-US" sz="1350" b="1" dirty="0"/>
              <a:t>will remain </a:t>
            </a:r>
            <a:r>
              <a:rPr lang="en-US" sz="1350" b="1" dirty="0" smtClean="0"/>
              <a:t>as a </a:t>
            </a:r>
            <a:r>
              <a:rPr lang="en-US" sz="1350" b="1" dirty="0"/>
              <a:t>research topic in the future: </a:t>
            </a:r>
          </a:p>
          <a:p>
            <a:pPr lvl="1">
              <a:buFontTx/>
              <a:buChar char="-"/>
            </a:pPr>
            <a:r>
              <a:rPr lang="en-US" sz="1350" b="1" dirty="0"/>
              <a:t>NG eCall</a:t>
            </a:r>
          </a:p>
          <a:p>
            <a:pPr lvl="1">
              <a:buFontTx/>
              <a:buChar char="-"/>
            </a:pPr>
            <a:r>
              <a:rPr lang="en-US" sz="1350" b="1" dirty="0"/>
              <a:t>eCall for </a:t>
            </a:r>
            <a:r>
              <a:rPr lang="en-US" sz="1350" b="1" dirty="0" smtClean="0"/>
              <a:t>heavy goods vehicles</a:t>
            </a:r>
            <a:endParaRPr lang="en-GB" b="1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Emergency calls from vehicles in cross-border situations:</a:t>
            </a:r>
          </a:p>
          <a:p>
            <a:pPr lvl="1"/>
            <a:r>
              <a:rPr lang="en-GB" sz="1350" dirty="0" smtClean="0"/>
              <a:t>E.g. ERA-GLONASS emergency call in territory of Finland when the IVS still connected to Russian mobile network</a:t>
            </a:r>
          </a:p>
          <a:p>
            <a:pPr marL="0" lvl="1" indent="0">
              <a:buFont typeface="Arial" charset="0"/>
              <a:buNone/>
            </a:pPr>
            <a:endParaRPr lang="en-GB" sz="1350" b="1" dirty="0">
              <a:sym typeface="Wingdings" panose="05000000000000000000" pitchFamily="2" charset="2"/>
            </a:endParaRPr>
          </a:p>
          <a:p>
            <a:pPr marL="0" lvl="1" indent="0">
              <a:buFont typeface="Arial" charset="0"/>
              <a:buNone/>
            </a:pPr>
            <a:r>
              <a:rPr lang="en-US" sz="1350" b="1" dirty="0" smtClean="0">
                <a:sym typeface="Wingdings" panose="05000000000000000000" pitchFamily="2" charset="2"/>
              </a:rPr>
              <a:t> </a:t>
            </a:r>
            <a:r>
              <a:rPr lang="en-US" sz="1350" b="1" dirty="0" smtClean="0"/>
              <a:t>(MSD) information exchange needed</a:t>
            </a:r>
          </a:p>
          <a:p>
            <a:pPr marL="0" lvl="1" indent="0">
              <a:buFont typeface="Arial" charset="0"/>
              <a:buNone/>
            </a:pPr>
            <a:endParaRPr lang="en-US" sz="1350" b="1" dirty="0" smtClean="0"/>
          </a:p>
          <a:p>
            <a:pPr marL="0" lvl="1" indent="0">
              <a:buFont typeface="Arial" charset="0"/>
              <a:buNone/>
            </a:pPr>
            <a:endParaRPr lang="en-US" sz="1350" b="1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348" y="1385798"/>
            <a:ext cx="4881085" cy="3387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1348" y="4531185"/>
            <a:ext cx="4881085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 dirty="0" err="1" smtClean="0"/>
              <a:t>Source</a:t>
            </a:r>
            <a:r>
              <a:rPr lang="fi-FI" sz="1400" dirty="0" smtClean="0"/>
              <a:t>: </a:t>
            </a:r>
            <a:r>
              <a:rPr lang="fi-FI" sz="1400" dirty="0" smtClean="0">
                <a:hlinkClick r:id="rId3"/>
              </a:rPr>
              <a:t>https://opensignal.com/</a:t>
            </a:r>
            <a:r>
              <a:rPr lang="fi-FI" sz="1400" dirty="0" smtClean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902807" y="2283717"/>
            <a:ext cx="356616" cy="374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9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7150737" y="1127536"/>
            <a:ext cx="1579411" cy="612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ERA-GLONASS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D0267922-4BFC-DD4A-B7FE-1766F12B470B}"/>
              </a:ext>
            </a:extLst>
          </p:cNvPr>
          <p:cNvSpPr/>
          <p:nvPr/>
        </p:nvSpPr>
        <p:spPr>
          <a:xfrm rot="10800000">
            <a:off x="4245628" y="1172904"/>
            <a:ext cx="977476" cy="540000"/>
          </a:xfrm>
          <a:prstGeom prst="rightArrow">
            <a:avLst/>
          </a:prstGeom>
          <a:gradFill>
            <a:gsLst>
              <a:gs pos="50000">
                <a:schemeClr val="accent4"/>
              </a:gs>
              <a:gs pos="0">
                <a:schemeClr val="tx2"/>
              </a:gs>
              <a:gs pos="10000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en-GB" sz="9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5223105" y="1120407"/>
            <a:ext cx="1604492" cy="612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(Russia)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2733627" y="1120407"/>
            <a:ext cx="1512001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(Finland)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322920" y="1152265"/>
            <a:ext cx="1828792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 (Finland)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1857802" y="2158107"/>
            <a:ext cx="1579411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MSD Database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18357" y="987574"/>
            <a:ext cx="0" cy="401177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319935" y="3980987"/>
            <a:ext cx="1828792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 Emergency Service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2" idx="1"/>
            <a:endCxn id="4" idx="3"/>
          </p:cNvCxnSpPr>
          <p:nvPr/>
        </p:nvCxnSpPr>
        <p:spPr>
          <a:xfrm flipH="1" flipV="1">
            <a:off x="6827597" y="1426407"/>
            <a:ext cx="323140" cy="7129"/>
          </a:xfrm>
          <a:prstGeom prst="line">
            <a:avLst/>
          </a:prstGeom>
          <a:ln w="19050">
            <a:solidFill>
              <a:schemeClr val="tx2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/>
          <p:nvPr/>
        </p:nvCxnSpPr>
        <p:spPr>
          <a:xfrm flipH="1">
            <a:off x="648063" y="1764265"/>
            <a:ext cx="2985" cy="2216722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9" idx="3"/>
          </p:cNvCxnSpPr>
          <p:nvPr/>
        </p:nvCxnSpPr>
        <p:spPr>
          <a:xfrm>
            <a:off x="2148727" y="4286987"/>
            <a:ext cx="584901" cy="0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990544" y="3576087"/>
            <a:ext cx="1415580" cy="1136767"/>
            <a:chOff x="2158378" y="3462150"/>
            <a:chExt cx="1226098" cy="1136767"/>
          </a:xfrm>
        </p:grpSpPr>
        <p:grpSp>
          <p:nvGrpSpPr>
            <p:cNvPr id="14" name="Group 54"/>
            <p:cNvGrpSpPr>
              <a:grpSpLocks noChangeAspect="1"/>
            </p:cNvGrpSpPr>
            <p:nvPr/>
          </p:nvGrpSpPr>
          <p:grpSpPr bwMode="auto">
            <a:xfrm>
              <a:off x="2391043" y="4049642"/>
              <a:ext cx="706437" cy="549275"/>
              <a:chOff x="3170" y="1009"/>
              <a:chExt cx="445" cy="346"/>
            </a:xfrm>
          </p:grpSpPr>
          <p:sp>
            <p:nvSpPr>
              <p:cNvPr id="16" name="Freeform 55"/>
              <p:cNvSpPr>
                <a:spLocks/>
              </p:cNvSpPr>
              <p:nvPr/>
            </p:nvSpPr>
            <p:spPr bwMode="auto">
              <a:xfrm>
                <a:off x="3360" y="1120"/>
                <a:ext cx="65" cy="65"/>
              </a:xfrm>
              <a:custGeom>
                <a:avLst/>
                <a:gdLst>
                  <a:gd name="T0" fmla="*/ 128 w 128"/>
                  <a:gd name="T1" fmla="*/ 64 h 128"/>
                  <a:gd name="T2" fmla="*/ 128 w 128"/>
                  <a:gd name="T3" fmla="*/ 64 h 128"/>
                  <a:gd name="T4" fmla="*/ 64 w 128"/>
                  <a:gd name="T5" fmla="*/ 128 h 128"/>
                  <a:gd name="T6" fmla="*/ 0 w 128"/>
                  <a:gd name="T7" fmla="*/ 64 h 128"/>
                  <a:gd name="T8" fmla="*/ 64 w 128"/>
                  <a:gd name="T9" fmla="*/ 0 h 128"/>
                  <a:gd name="T10" fmla="*/ 128 w 128"/>
                  <a:gd name="T11" fmla="*/ 64 h 128"/>
                  <a:gd name="T12" fmla="*/ 128 w 128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8" y="64"/>
                    </a:lnTo>
                    <a:cubicBezTo>
                      <a:pt x="128" y="99"/>
                      <a:pt x="99" y="128"/>
                      <a:pt x="64" y="128"/>
                    </a:cubicBezTo>
                    <a:cubicBezTo>
                      <a:pt x="29" y="128"/>
                      <a:pt x="0" y="99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ubicBezTo>
                      <a:pt x="99" y="0"/>
                      <a:pt x="128" y="29"/>
                      <a:pt x="128" y="64"/>
                    </a:cubicBezTo>
                    <a:lnTo>
                      <a:pt x="128" y="6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Freeform 56"/>
              <p:cNvSpPr>
                <a:spLocks/>
              </p:cNvSpPr>
              <p:nvPr/>
            </p:nvSpPr>
            <p:spPr bwMode="auto">
              <a:xfrm>
                <a:off x="3464" y="1081"/>
                <a:ext cx="40" cy="143"/>
              </a:xfrm>
              <a:custGeom>
                <a:avLst/>
                <a:gdLst>
                  <a:gd name="T0" fmla="*/ 0 w 78"/>
                  <a:gd name="T1" fmla="*/ 0 h 284"/>
                  <a:gd name="T2" fmla="*/ 0 w 78"/>
                  <a:gd name="T3" fmla="*/ 0 h 284"/>
                  <a:gd name="T4" fmla="*/ 0 w 78"/>
                  <a:gd name="T5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284">
                    <a:moveTo>
                      <a:pt x="0" y="0"/>
                    </a:moveTo>
                    <a:lnTo>
                      <a:pt x="0" y="0"/>
                    </a:lnTo>
                    <a:cubicBezTo>
                      <a:pt x="78" y="79"/>
                      <a:pt x="78" y="206"/>
                      <a:pt x="0" y="284"/>
                    </a:cubicBezTo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Freeform 57"/>
              <p:cNvSpPr>
                <a:spLocks/>
              </p:cNvSpPr>
              <p:nvPr/>
            </p:nvSpPr>
            <p:spPr bwMode="auto">
              <a:xfrm>
                <a:off x="3281" y="1081"/>
                <a:ext cx="40" cy="143"/>
              </a:xfrm>
              <a:custGeom>
                <a:avLst/>
                <a:gdLst>
                  <a:gd name="T0" fmla="*/ 79 w 79"/>
                  <a:gd name="T1" fmla="*/ 284 h 284"/>
                  <a:gd name="T2" fmla="*/ 79 w 79"/>
                  <a:gd name="T3" fmla="*/ 284 h 284"/>
                  <a:gd name="T4" fmla="*/ 79 w 79"/>
                  <a:gd name="T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284">
                    <a:moveTo>
                      <a:pt x="79" y="284"/>
                    </a:moveTo>
                    <a:lnTo>
                      <a:pt x="79" y="284"/>
                    </a:lnTo>
                    <a:cubicBezTo>
                      <a:pt x="0" y="206"/>
                      <a:pt x="0" y="79"/>
                      <a:pt x="79" y="0"/>
                    </a:cubicBezTo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Freeform 58"/>
              <p:cNvSpPr>
                <a:spLocks/>
              </p:cNvSpPr>
              <p:nvPr/>
            </p:nvSpPr>
            <p:spPr bwMode="auto">
              <a:xfrm>
                <a:off x="3500" y="1045"/>
                <a:ext cx="59" cy="215"/>
              </a:xfrm>
              <a:custGeom>
                <a:avLst/>
                <a:gdLst>
                  <a:gd name="T0" fmla="*/ 0 w 117"/>
                  <a:gd name="T1" fmla="*/ 0 h 426"/>
                  <a:gd name="T2" fmla="*/ 0 w 117"/>
                  <a:gd name="T3" fmla="*/ 0 h 426"/>
                  <a:gd name="T4" fmla="*/ 0 w 117"/>
                  <a:gd name="T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426">
                    <a:moveTo>
                      <a:pt x="0" y="0"/>
                    </a:moveTo>
                    <a:lnTo>
                      <a:pt x="0" y="0"/>
                    </a:lnTo>
                    <a:cubicBezTo>
                      <a:pt x="117" y="118"/>
                      <a:pt x="117" y="309"/>
                      <a:pt x="0" y="426"/>
                    </a:cubicBezTo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59"/>
              <p:cNvSpPr>
                <a:spLocks/>
              </p:cNvSpPr>
              <p:nvPr/>
            </p:nvSpPr>
            <p:spPr bwMode="auto">
              <a:xfrm>
                <a:off x="3225" y="1045"/>
                <a:ext cx="60" cy="215"/>
              </a:xfrm>
              <a:custGeom>
                <a:avLst/>
                <a:gdLst>
                  <a:gd name="T0" fmla="*/ 118 w 118"/>
                  <a:gd name="T1" fmla="*/ 426 h 426"/>
                  <a:gd name="T2" fmla="*/ 118 w 118"/>
                  <a:gd name="T3" fmla="*/ 426 h 426"/>
                  <a:gd name="T4" fmla="*/ 118 w 118"/>
                  <a:gd name="T5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426">
                    <a:moveTo>
                      <a:pt x="118" y="426"/>
                    </a:moveTo>
                    <a:lnTo>
                      <a:pt x="118" y="426"/>
                    </a:lnTo>
                    <a:cubicBezTo>
                      <a:pt x="0" y="309"/>
                      <a:pt x="0" y="118"/>
                      <a:pt x="118" y="0"/>
                    </a:cubicBezTo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Freeform 60"/>
              <p:cNvSpPr>
                <a:spLocks/>
              </p:cNvSpPr>
              <p:nvPr/>
            </p:nvSpPr>
            <p:spPr bwMode="auto">
              <a:xfrm>
                <a:off x="3536" y="1009"/>
                <a:ext cx="79" cy="287"/>
              </a:xfrm>
              <a:custGeom>
                <a:avLst/>
                <a:gdLst>
                  <a:gd name="T0" fmla="*/ 0 w 156"/>
                  <a:gd name="T1" fmla="*/ 0 h 568"/>
                  <a:gd name="T2" fmla="*/ 0 w 156"/>
                  <a:gd name="T3" fmla="*/ 0 h 568"/>
                  <a:gd name="T4" fmla="*/ 0 w 156"/>
                  <a:gd name="T5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568">
                    <a:moveTo>
                      <a:pt x="0" y="0"/>
                    </a:moveTo>
                    <a:lnTo>
                      <a:pt x="0" y="0"/>
                    </a:lnTo>
                    <a:cubicBezTo>
                      <a:pt x="156" y="157"/>
                      <a:pt x="156" y="411"/>
                      <a:pt x="0" y="568"/>
                    </a:cubicBezTo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Freeform 61"/>
              <p:cNvSpPr>
                <a:spLocks/>
              </p:cNvSpPr>
              <p:nvPr/>
            </p:nvSpPr>
            <p:spPr bwMode="auto">
              <a:xfrm>
                <a:off x="3170" y="1009"/>
                <a:ext cx="79" cy="287"/>
              </a:xfrm>
              <a:custGeom>
                <a:avLst/>
                <a:gdLst>
                  <a:gd name="T0" fmla="*/ 156 w 156"/>
                  <a:gd name="T1" fmla="*/ 568 h 568"/>
                  <a:gd name="T2" fmla="*/ 156 w 156"/>
                  <a:gd name="T3" fmla="*/ 568 h 568"/>
                  <a:gd name="T4" fmla="*/ 156 w 156"/>
                  <a:gd name="T5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568">
                    <a:moveTo>
                      <a:pt x="156" y="568"/>
                    </a:moveTo>
                    <a:lnTo>
                      <a:pt x="156" y="568"/>
                    </a:lnTo>
                    <a:cubicBezTo>
                      <a:pt x="0" y="411"/>
                      <a:pt x="0" y="157"/>
                      <a:pt x="156" y="0"/>
                    </a:cubicBezTo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Freeform 62"/>
              <p:cNvSpPr>
                <a:spLocks/>
              </p:cNvSpPr>
              <p:nvPr/>
            </p:nvSpPr>
            <p:spPr bwMode="auto">
              <a:xfrm>
                <a:off x="3393" y="1185"/>
                <a:ext cx="0" cy="170"/>
              </a:xfrm>
              <a:custGeom>
                <a:avLst/>
                <a:gdLst>
                  <a:gd name="T0" fmla="*/ 0 h 338"/>
                  <a:gd name="T1" fmla="*/ 0 h 338"/>
                  <a:gd name="T2" fmla="*/ 338 h 3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8">
                    <a:moveTo>
                      <a:pt x="0" y="0"/>
                    </a:moveTo>
                    <a:lnTo>
                      <a:pt x="0" y="0"/>
                    </a:lnTo>
                    <a:lnTo>
                      <a:pt x="0" y="338"/>
                    </a:lnTo>
                  </a:path>
                </a:pathLst>
              </a:custGeom>
              <a:noFill/>
              <a:ln w="12700" cap="rnd">
                <a:solidFill>
                  <a:srgbClr val="8392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58378" y="3462150"/>
              <a:ext cx="12260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Russian base station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/>
          <p:nvPr/>
        </p:nvCxnSpPr>
        <p:spPr>
          <a:xfrm>
            <a:off x="3994023" y="4399035"/>
            <a:ext cx="1353329" cy="0"/>
          </a:xfrm>
          <a:prstGeom prst="line">
            <a:avLst/>
          </a:prstGeom>
          <a:ln w="19050">
            <a:gradFill>
              <a:gsLst>
                <a:gs pos="0">
                  <a:schemeClr val="accent4"/>
                </a:gs>
                <a:gs pos="42000">
                  <a:schemeClr val="accent4"/>
                </a:gs>
                <a:gs pos="100000">
                  <a:schemeClr val="tx2"/>
                </a:gs>
              </a:gsLst>
              <a:lin ang="0" scaled="0"/>
            </a:gra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endCxn id="26" idx="1"/>
          </p:cNvCxnSpPr>
          <p:nvPr/>
        </p:nvCxnSpPr>
        <p:spPr>
          <a:xfrm>
            <a:off x="6157924" y="4376729"/>
            <a:ext cx="1013347" cy="3004"/>
          </a:xfrm>
          <a:prstGeom prst="line">
            <a:avLst/>
          </a:prstGeom>
          <a:ln w="19050">
            <a:solidFill>
              <a:schemeClr val="tx2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7171271" y="4073733"/>
            <a:ext cx="1579411" cy="612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MNO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26" idx="0"/>
            <a:endCxn id="2" idx="2"/>
          </p:cNvCxnSpPr>
          <p:nvPr/>
        </p:nvCxnSpPr>
        <p:spPr>
          <a:xfrm flipH="1" flipV="1">
            <a:off x="7940443" y="1739536"/>
            <a:ext cx="20534" cy="2334197"/>
          </a:xfrm>
          <a:prstGeom prst="line">
            <a:avLst/>
          </a:prstGeom>
          <a:ln w="19050">
            <a:solidFill>
              <a:schemeClr val="tx2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627784" y="3147814"/>
            <a:ext cx="1509637" cy="1620032"/>
            <a:chOff x="4262805" y="3129248"/>
            <a:chExt cx="1307565" cy="162003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t="28833"/>
            <a:stretch/>
          </p:blipFill>
          <p:spPr>
            <a:xfrm>
              <a:off x="4479597" y="4011658"/>
              <a:ext cx="885308" cy="73762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262805" y="3129248"/>
              <a:ext cx="1307565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Russian vehicle with ERA-GLONASS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7112" y="536337"/>
            <a:ext cx="876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potential model for MSD information sharing between Finland and Russia</a:t>
            </a:r>
            <a:endParaRPr lang="en-GB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3931191"/>
            <a:ext cx="6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1.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7611" y="3759990"/>
            <a:ext cx="6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43670" y="2630842"/>
            <a:ext cx="6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24044" y="1604562"/>
            <a:ext cx="6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0510" y="1861332"/>
            <a:ext cx="6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5.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0290" y="1941541"/>
            <a:ext cx="6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42240" y="3665210"/>
            <a:ext cx="6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47" y="2633811"/>
            <a:ext cx="623452" cy="3283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03" y="2635488"/>
            <a:ext cx="623452" cy="35856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41" name="Curved Connector 40"/>
          <p:cNvCxnSpPr>
            <a:endCxn id="7" idx="3"/>
          </p:cNvCxnSpPr>
          <p:nvPr/>
        </p:nvCxnSpPr>
        <p:spPr>
          <a:xfrm rot="5400000">
            <a:off x="3202464" y="1967158"/>
            <a:ext cx="731698" cy="262200"/>
          </a:xfrm>
          <a:prstGeom prst="curvedConnector2">
            <a:avLst/>
          </a:prstGeom>
          <a:ln w="19050">
            <a:solidFill>
              <a:schemeClr val="accent4"/>
            </a:solidFill>
            <a:tailEnd type="triangle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7" idx="1"/>
          </p:cNvCxnSpPr>
          <p:nvPr/>
        </p:nvCxnSpPr>
        <p:spPr>
          <a:xfrm rot="10800000">
            <a:off x="1420002" y="1764265"/>
            <a:ext cx="437801" cy="699842"/>
          </a:xfrm>
          <a:prstGeom prst="curvedConnector2">
            <a:avLst/>
          </a:prstGeom>
          <a:ln w="19050">
            <a:solidFill>
              <a:schemeClr val="accent4"/>
            </a:solidFill>
            <a:tailEnd type="triangle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7328891" y="1422341"/>
            <a:ext cx="1540495" cy="612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ERA-GLONASS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D0267922-4BFC-DD4A-B7FE-1766F12B470B}"/>
              </a:ext>
            </a:extLst>
          </p:cNvPr>
          <p:cNvSpPr/>
          <p:nvPr/>
        </p:nvSpPr>
        <p:spPr>
          <a:xfrm rot="5400000">
            <a:off x="5668168" y="1991284"/>
            <a:ext cx="460292" cy="608090"/>
          </a:xfrm>
          <a:prstGeom prst="rightArrow">
            <a:avLst/>
          </a:prstGeom>
          <a:gradFill>
            <a:gsLst>
              <a:gs pos="63000">
                <a:schemeClr val="accent4"/>
              </a:gs>
              <a:gs pos="0">
                <a:schemeClr val="tx2"/>
              </a:gs>
              <a:gs pos="100000">
                <a:schemeClr val="accent4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en-GB" sz="9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5102624" y="1430406"/>
            <a:ext cx="1702653" cy="612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(Russia)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5102624" y="2523610"/>
            <a:ext cx="1702653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(Finland)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251520" y="1439166"/>
            <a:ext cx="2026968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PSAP test environment (Finland)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1606757" y="2435737"/>
            <a:ext cx="1540495" cy="572996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MSD Database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31111" y="987574"/>
            <a:ext cx="0" cy="401177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28833"/>
          <a:stretch/>
        </p:blipFill>
        <p:spPr>
          <a:xfrm>
            <a:off x="2969920" y="4154109"/>
            <a:ext cx="996939" cy="73762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400805" y="4227934"/>
            <a:ext cx="1822045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 Emergency Service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2" idx="1"/>
            <a:endCxn id="4" idx="3"/>
          </p:cNvCxnSpPr>
          <p:nvPr/>
        </p:nvCxnSpPr>
        <p:spPr>
          <a:xfrm flipH="1">
            <a:off x="6805277" y="1728341"/>
            <a:ext cx="523614" cy="8065"/>
          </a:xfrm>
          <a:prstGeom prst="line">
            <a:avLst/>
          </a:prstGeom>
          <a:ln w="19050">
            <a:solidFill>
              <a:schemeClr val="tx2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/>
          <p:nvPr/>
        </p:nvCxnSpPr>
        <p:spPr>
          <a:xfrm>
            <a:off x="575906" y="2051166"/>
            <a:ext cx="0" cy="2192353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flipV="1">
            <a:off x="2222850" y="4522920"/>
            <a:ext cx="747070" cy="11014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4"/>
          <p:cNvGrpSpPr>
            <a:grpSpLocks noChangeAspect="1"/>
          </p:cNvGrpSpPr>
          <p:nvPr/>
        </p:nvGrpSpPr>
        <p:grpSpPr bwMode="auto">
          <a:xfrm>
            <a:off x="5217318" y="4243519"/>
            <a:ext cx="795514" cy="549275"/>
            <a:chOff x="3170" y="1009"/>
            <a:chExt cx="445" cy="346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3360" y="1120"/>
              <a:ext cx="65" cy="65"/>
            </a:xfrm>
            <a:custGeom>
              <a:avLst/>
              <a:gdLst>
                <a:gd name="T0" fmla="*/ 128 w 128"/>
                <a:gd name="T1" fmla="*/ 64 h 128"/>
                <a:gd name="T2" fmla="*/ 128 w 128"/>
                <a:gd name="T3" fmla="*/ 64 h 128"/>
                <a:gd name="T4" fmla="*/ 64 w 128"/>
                <a:gd name="T5" fmla="*/ 128 h 128"/>
                <a:gd name="T6" fmla="*/ 0 w 128"/>
                <a:gd name="T7" fmla="*/ 64 h 128"/>
                <a:gd name="T8" fmla="*/ 64 w 128"/>
                <a:gd name="T9" fmla="*/ 0 h 128"/>
                <a:gd name="T10" fmla="*/ 128 w 128"/>
                <a:gd name="T11" fmla="*/ 64 h 128"/>
                <a:gd name="T12" fmla="*/ 128 w 128"/>
                <a:gd name="T1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4"/>
                  </a:lnTo>
                  <a:cubicBezTo>
                    <a:pt x="128" y="99"/>
                    <a:pt x="99" y="128"/>
                    <a:pt x="64" y="128"/>
                  </a:cubicBez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lnTo>
                    <a:pt x="128" y="64"/>
                  </a:lnTo>
                  <a:close/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3464" y="1081"/>
              <a:ext cx="40" cy="143"/>
            </a:xfrm>
            <a:custGeom>
              <a:avLst/>
              <a:gdLst>
                <a:gd name="T0" fmla="*/ 0 w 78"/>
                <a:gd name="T1" fmla="*/ 0 h 284"/>
                <a:gd name="T2" fmla="*/ 0 w 78"/>
                <a:gd name="T3" fmla="*/ 0 h 284"/>
                <a:gd name="T4" fmla="*/ 0 w 78"/>
                <a:gd name="T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284">
                  <a:moveTo>
                    <a:pt x="0" y="0"/>
                  </a:moveTo>
                  <a:lnTo>
                    <a:pt x="0" y="0"/>
                  </a:lnTo>
                  <a:cubicBezTo>
                    <a:pt x="78" y="79"/>
                    <a:pt x="78" y="206"/>
                    <a:pt x="0" y="284"/>
                  </a:cubicBezTo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3281" y="1081"/>
              <a:ext cx="40" cy="143"/>
            </a:xfrm>
            <a:custGeom>
              <a:avLst/>
              <a:gdLst>
                <a:gd name="T0" fmla="*/ 79 w 79"/>
                <a:gd name="T1" fmla="*/ 284 h 284"/>
                <a:gd name="T2" fmla="*/ 79 w 79"/>
                <a:gd name="T3" fmla="*/ 284 h 284"/>
                <a:gd name="T4" fmla="*/ 79 w 79"/>
                <a:gd name="T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284">
                  <a:moveTo>
                    <a:pt x="79" y="284"/>
                  </a:moveTo>
                  <a:lnTo>
                    <a:pt x="79" y="284"/>
                  </a:lnTo>
                  <a:cubicBezTo>
                    <a:pt x="0" y="206"/>
                    <a:pt x="0" y="79"/>
                    <a:pt x="79" y="0"/>
                  </a:cubicBezTo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3500" y="1045"/>
              <a:ext cx="59" cy="215"/>
            </a:xfrm>
            <a:custGeom>
              <a:avLst/>
              <a:gdLst>
                <a:gd name="T0" fmla="*/ 0 w 117"/>
                <a:gd name="T1" fmla="*/ 0 h 426"/>
                <a:gd name="T2" fmla="*/ 0 w 117"/>
                <a:gd name="T3" fmla="*/ 0 h 426"/>
                <a:gd name="T4" fmla="*/ 0 w 117"/>
                <a:gd name="T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26">
                  <a:moveTo>
                    <a:pt x="0" y="0"/>
                  </a:moveTo>
                  <a:lnTo>
                    <a:pt x="0" y="0"/>
                  </a:lnTo>
                  <a:cubicBezTo>
                    <a:pt x="117" y="118"/>
                    <a:pt x="117" y="309"/>
                    <a:pt x="0" y="426"/>
                  </a:cubicBezTo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3225" y="1045"/>
              <a:ext cx="60" cy="215"/>
            </a:xfrm>
            <a:custGeom>
              <a:avLst/>
              <a:gdLst>
                <a:gd name="T0" fmla="*/ 118 w 118"/>
                <a:gd name="T1" fmla="*/ 426 h 426"/>
                <a:gd name="T2" fmla="*/ 118 w 118"/>
                <a:gd name="T3" fmla="*/ 426 h 426"/>
                <a:gd name="T4" fmla="*/ 118 w 118"/>
                <a:gd name="T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426">
                  <a:moveTo>
                    <a:pt x="118" y="426"/>
                  </a:moveTo>
                  <a:lnTo>
                    <a:pt x="118" y="426"/>
                  </a:lnTo>
                  <a:cubicBezTo>
                    <a:pt x="0" y="309"/>
                    <a:pt x="0" y="118"/>
                    <a:pt x="118" y="0"/>
                  </a:cubicBezTo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3536" y="1009"/>
              <a:ext cx="79" cy="287"/>
            </a:xfrm>
            <a:custGeom>
              <a:avLst/>
              <a:gdLst>
                <a:gd name="T0" fmla="*/ 0 w 156"/>
                <a:gd name="T1" fmla="*/ 0 h 568"/>
                <a:gd name="T2" fmla="*/ 0 w 156"/>
                <a:gd name="T3" fmla="*/ 0 h 568"/>
                <a:gd name="T4" fmla="*/ 0 w 156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568">
                  <a:moveTo>
                    <a:pt x="0" y="0"/>
                  </a:moveTo>
                  <a:lnTo>
                    <a:pt x="0" y="0"/>
                  </a:lnTo>
                  <a:cubicBezTo>
                    <a:pt x="156" y="157"/>
                    <a:pt x="156" y="411"/>
                    <a:pt x="0" y="568"/>
                  </a:cubicBezTo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3170" y="1009"/>
              <a:ext cx="79" cy="287"/>
            </a:xfrm>
            <a:custGeom>
              <a:avLst/>
              <a:gdLst>
                <a:gd name="T0" fmla="*/ 156 w 156"/>
                <a:gd name="T1" fmla="*/ 568 h 568"/>
                <a:gd name="T2" fmla="*/ 156 w 156"/>
                <a:gd name="T3" fmla="*/ 568 h 568"/>
                <a:gd name="T4" fmla="*/ 156 w 156"/>
                <a:gd name="T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568">
                  <a:moveTo>
                    <a:pt x="156" y="568"/>
                  </a:moveTo>
                  <a:lnTo>
                    <a:pt x="156" y="568"/>
                  </a:lnTo>
                  <a:cubicBezTo>
                    <a:pt x="0" y="411"/>
                    <a:pt x="0" y="157"/>
                    <a:pt x="156" y="0"/>
                  </a:cubicBezTo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3393" y="1185"/>
              <a:ext cx="0" cy="170"/>
            </a:xfrm>
            <a:custGeom>
              <a:avLst/>
              <a:gdLst>
                <a:gd name="T0" fmla="*/ 0 h 338"/>
                <a:gd name="T1" fmla="*/ 0 h 338"/>
                <a:gd name="T2" fmla="*/ 338 h 3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8">
                  <a:moveTo>
                    <a:pt x="0" y="0"/>
                  </a:moveTo>
                  <a:lnTo>
                    <a:pt x="0" y="0"/>
                  </a:lnTo>
                  <a:lnTo>
                    <a:pt x="0" y="338"/>
                  </a:lnTo>
                </a:path>
              </a:pathLst>
            </a:custGeom>
            <a:noFill/>
            <a:ln w="12700" cap="rnd">
              <a:solidFill>
                <a:srgbClr val="83929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9" idx="3"/>
          </p:cNvCxnSpPr>
          <p:nvPr/>
        </p:nvCxnSpPr>
        <p:spPr>
          <a:xfrm flipV="1">
            <a:off x="3966859" y="4511310"/>
            <a:ext cx="1159918" cy="11610"/>
          </a:xfrm>
          <a:prstGeom prst="line">
            <a:avLst/>
          </a:prstGeom>
          <a:ln w="19050">
            <a:solidFill>
              <a:schemeClr val="tx2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endCxn id="25" idx="1"/>
          </p:cNvCxnSpPr>
          <p:nvPr/>
        </p:nvCxnSpPr>
        <p:spPr>
          <a:xfrm>
            <a:off x="6026944" y="4489798"/>
            <a:ext cx="1344443" cy="3004"/>
          </a:xfrm>
          <a:prstGeom prst="line">
            <a:avLst/>
          </a:prstGeom>
          <a:ln w="19050">
            <a:solidFill>
              <a:schemeClr val="tx2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7371387" y="4186802"/>
            <a:ext cx="1540495" cy="612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MNO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/>
          <p:nvPr/>
        </p:nvCxnSpPr>
        <p:spPr>
          <a:xfrm flipV="1">
            <a:off x="8517798" y="2042407"/>
            <a:ext cx="0" cy="2100421"/>
          </a:xfrm>
          <a:prstGeom prst="line">
            <a:avLst/>
          </a:prstGeom>
          <a:ln w="19050">
            <a:solidFill>
              <a:schemeClr val="tx2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112" y="536337"/>
            <a:ext cx="855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Plan for the first tests of MSD information sharing between Finland and Russia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163106" y="833019"/>
            <a:ext cx="59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1.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6069" y="854572"/>
            <a:ext cx="59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2.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312" y="2155341"/>
            <a:ext cx="59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1789" y="2014336"/>
            <a:ext cx="59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tx2">
                    <a:lumMod val="50000"/>
                  </a:schemeClr>
                </a:solidFill>
              </a:rPr>
              <a:t>4.</a:t>
            </a:r>
            <a:endParaRPr lang="fi-F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843A735-8BD3-2E41-9482-2FA7D4437B25}"/>
              </a:ext>
            </a:extLst>
          </p:cNvPr>
          <p:cNvSpPr/>
          <p:nvPr/>
        </p:nvSpPr>
        <p:spPr>
          <a:xfrm>
            <a:off x="2771800" y="1437531"/>
            <a:ext cx="1702653" cy="612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62000" rIns="202500" bIns="202500" rtlCol="0" anchor="t" anchorCtr="0"/>
          <a:lstStyle/>
          <a:p>
            <a:pPr algn="ctr">
              <a:lnSpc>
                <a:spcPct val="110000"/>
              </a:lnSpc>
              <a:spcAft>
                <a:spcPts val="450"/>
              </a:spcAft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VTT SIP server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5" idx="1"/>
            <a:endCxn id="32" idx="2"/>
          </p:cNvCxnSpPr>
          <p:nvPr/>
        </p:nvCxnSpPr>
        <p:spPr>
          <a:xfrm flipH="1" flipV="1">
            <a:off x="3623127" y="2049531"/>
            <a:ext cx="1479497" cy="780079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5" idx="1"/>
            <a:endCxn id="7" idx="3"/>
          </p:cNvCxnSpPr>
          <p:nvPr/>
        </p:nvCxnSpPr>
        <p:spPr>
          <a:xfrm flipH="1" flipV="1">
            <a:off x="3147252" y="2722235"/>
            <a:ext cx="1955372" cy="107375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7F516A8-CCF6-7544-8B4C-81DC49181F81}"/>
              </a:ext>
            </a:extLst>
          </p:cNvPr>
          <p:cNvCxnSpPr>
            <a:stCxn id="32" idx="1"/>
            <a:endCxn id="6" idx="3"/>
          </p:cNvCxnSpPr>
          <p:nvPr/>
        </p:nvCxnSpPr>
        <p:spPr>
          <a:xfrm flipH="1">
            <a:off x="2278488" y="1743531"/>
            <a:ext cx="493312" cy="1635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21" y="3464066"/>
            <a:ext cx="608090" cy="3585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15" y="3467011"/>
            <a:ext cx="608090" cy="32832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38" name="Curved Connector 37"/>
          <p:cNvCxnSpPr>
            <a:stCxn id="7" idx="1"/>
            <a:endCxn id="6" idx="2"/>
          </p:cNvCxnSpPr>
          <p:nvPr/>
        </p:nvCxnSpPr>
        <p:spPr>
          <a:xfrm rot="10800000">
            <a:off x="1265005" y="2051167"/>
            <a:ext cx="341753" cy="671069"/>
          </a:xfrm>
          <a:prstGeom prst="curvedConnector2">
            <a:avLst/>
          </a:prstGeom>
          <a:ln w="19050">
            <a:solidFill>
              <a:schemeClr val="accent4"/>
            </a:solidFill>
            <a:tailEnd type="triangle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4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1868" y="1385047"/>
            <a:ext cx="3297617" cy="27566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77084" y="3786898"/>
            <a:ext cx="19339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err="1" smtClean="0"/>
              <a:t>Contact</a:t>
            </a:r>
            <a:r>
              <a:rPr lang="fi-FI" sz="2000" b="1" dirty="0" smtClean="0"/>
              <a:t>:</a:t>
            </a:r>
          </a:p>
          <a:p>
            <a:r>
              <a:rPr lang="fi-FI" sz="2000" b="1" dirty="0" smtClean="0"/>
              <a:t>Risto.Oorni@vtt.fi</a:t>
            </a:r>
          </a:p>
        </p:txBody>
      </p:sp>
    </p:spTree>
    <p:extLst>
      <p:ext uri="{BB962C8B-B14F-4D97-AF65-F5344CB8AC3E}">
        <p14:creationId xmlns:p14="http://schemas.microsoft.com/office/powerpoint/2010/main" val="25246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5"/>
          <p:cNvSpPr txBox="1">
            <a:spLocks/>
          </p:cNvSpPr>
          <p:nvPr/>
        </p:nvSpPr>
        <p:spPr>
          <a:xfrm>
            <a:off x="373990" y="1276954"/>
            <a:ext cx="7938294" cy="31861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342854" rtl="0" eaLnBrk="1" latinLnBrk="0" hangingPunct="1">
              <a:defRPr sz="1383" b="1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5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9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63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17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271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26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98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3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Motivation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Differences between eCall and ERA GLONASS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Test objectives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Test arrangements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The first results and identified problems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The next steps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34"/>
          <p:cNvSpPr txBox="1">
            <a:spLocks/>
          </p:cNvSpPr>
          <p:nvPr/>
        </p:nvSpPr>
        <p:spPr>
          <a:xfrm>
            <a:off x="378122" y="843558"/>
            <a:ext cx="7938294" cy="2702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 smtClean="0"/>
              <a:t>Contents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68" y="3193856"/>
            <a:ext cx="2546865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75" y="1215032"/>
            <a:ext cx="2558357" cy="170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2384" y="2895838"/>
            <a:ext cx="71333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100" dirty="0" smtClean="0"/>
              <a:t>Photo: VTT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521" y="4705593"/>
            <a:ext cx="11365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100" dirty="0" smtClean="0"/>
              <a:t>Photo: www.112.fi</a:t>
            </a: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03250" y="600076"/>
            <a:ext cx="7938294" cy="27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eCall and ERA-GLONASS</a:t>
            </a:r>
            <a:endParaRPr lang="fi-FI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44785"/>
              </p:ext>
            </p:extLst>
          </p:nvPr>
        </p:nvGraphicFramePr>
        <p:xfrm>
          <a:off x="2868339" y="1330888"/>
          <a:ext cx="5801321" cy="114966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30884">
                  <a:extLst>
                    <a:ext uri="{9D8B030D-6E8A-4147-A177-3AD203B41FA5}">
                      <a16:colId xmlns:a16="http://schemas.microsoft.com/office/drawing/2014/main" xmlns="" val="3713195960"/>
                    </a:ext>
                  </a:extLst>
                </a:gridCol>
                <a:gridCol w="1507017">
                  <a:extLst>
                    <a:ext uri="{9D8B030D-6E8A-4147-A177-3AD203B41FA5}">
                      <a16:colId xmlns:a16="http://schemas.microsoft.com/office/drawing/2014/main" xmlns="" val="3262533527"/>
                    </a:ext>
                  </a:extLst>
                </a:gridCol>
                <a:gridCol w="2963420">
                  <a:extLst>
                    <a:ext uri="{9D8B030D-6E8A-4147-A177-3AD203B41FA5}">
                      <a16:colId xmlns:a16="http://schemas.microsoft.com/office/drawing/2014/main" xmlns="" val="3226992922"/>
                    </a:ext>
                  </a:extLst>
                </a:gridCol>
              </a:tblGrid>
              <a:tr h="315752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eCall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ERA-GLONASS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820360"/>
                  </a:ext>
                </a:extLst>
              </a:tr>
              <a:tr h="315752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Region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EU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u="none" strike="noStrike" kern="1200" baseline="0" noProof="0" dirty="0" smtClean="0"/>
                        <a:t>Russia + Belarus + Kazakhstan </a:t>
                      </a:r>
                      <a:endParaRPr lang="en-GB" sz="14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7461160"/>
                  </a:ext>
                </a:extLst>
              </a:tr>
              <a:tr h="315752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Vehicle categories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u="none" strike="noStrike" kern="1200" baseline="0" noProof="0" dirty="0" smtClean="0"/>
                        <a:t>M1 and N1 </a:t>
                      </a:r>
                      <a:endParaRPr lang="en-GB" sz="14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All categories (M1…M3, N1…N3)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362496"/>
                  </a:ext>
                </a:extLst>
              </a:tr>
            </a:tbl>
          </a:graphicData>
        </a:graphic>
      </p:graphicFrame>
      <p:pic>
        <p:nvPicPr>
          <p:cNvPr id="4" name="Picture 3" descr="&lt;strong&gt;EU&lt;/strong&gt;-Staat – Wiktionar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50" y="1210033"/>
            <a:ext cx="2145058" cy="281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250" y="4057592"/>
            <a:ext cx="24262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dirty="0" err="1" smtClean="0"/>
              <a:t>Source</a:t>
            </a:r>
            <a:r>
              <a:rPr lang="fi-FI" sz="1000" dirty="0"/>
              <a:t>: </a:t>
            </a:r>
            <a:r>
              <a:rPr lang="fi-FI" sz="1000" dirty="0">
                <a:hlinkClick r:id="rId3"/>
              </a:rPr>
              <a:t>https://</a:t>
            </a:r>
            <a:r>
              <a:rPr lang="fi-FI" sz="1000" dirty="0" smtClean="0">
                <a:hlinkClick r:id="rId3"/>
              </a:rPr>
              <a:t>commons.wikimedia.org/wiki/File:EU_Member_states_and_Candidate_countries_map.svg</a:t>
            </a:r>
            <a:r>
              <a:rPr lang="fi-FI" sz="10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6012" y="3173701"/>
            <a:ext cx="2837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5299" y="2439203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7449" y="2515505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900" b="1" dirty="0" smtClean="0"/>
              <a:t>NO</a:t>
            </a:r>
          </a:p>
        </p:txBody>
      </p:sp>
      <p:sp>
        <p:nvSpPr>
          <p:cNvPr id="9" name="Left-Right Arrow 8"/>
          <p:cNvSpPr/>
          <p:nvPr/>
        </p:nvSpPr>
        <p:spPr>
          <a:xfrm rot="1576786">
            <a:off x="2100408" y="2328582"/>
            <a:ext cx="215604" cy="962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Left-Right Arrow 9"/>
          <p:cNvSpPr/>
          <p:nvPr/>
        </p:nvSpPr>
        <p:spPr>
          <a:xfrm rot="1576786">
            <a:off x="1867803" y="1298449"/>
            <a:ext cx="215604" cy="962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Left-Right Arrow 10"/>
          <p:cNvSpPr/>
          <p:nvPr/>
        </p:nvSpPr>
        <p:spPr>
          <a:xfrm rot="1576786">
            <a:off x="2187586" y="2964708"/>
            <a:ext cx="215604" cy="962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Left-Right Arrow 11"/>
          <p:cNvSpPr/>
          <p:nvPr/>
        </p:nvSpPr>
        <p:spPr>
          <a:xfrm rot="1576786">
            <a:off x="2121201" y="3126034"/>
            <a:ext cx="215604" cy="962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Left-Right Arrow 12"/>
          <p:cNvSpPr/>
          <p:nvPr/>
        </p:nvSpPr>
        <p:spPr>
          <a:xfrm>
            <a:off x="2177183" y="2659736"/>
            <a:ext cx="215604" cy="962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Left-Right Arrow 13"/>
          <p:cNvSpPr/>
          <p:nvPr/>
        </p:nvSpPr>
        <p:spPr>
          <a:xfrm>
            <a:off x="2226458" y="2819011"/>
            <a:ext cx="215604" cy="962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Left-Right Arrow 14"/>
          <p:cNvSpPr/>
          <p:nvPr/>
        </p:nvSpPr>
        <p:spPr>
          <a:xfrm>
            <a:off x="2006451" y="3389653"/>
            <a:ext cx="215604" cy="962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Group 15"/>
          <p:cNvGrpSpPr/>
          <p:nvPr/>
        </p:nvGrpSpPr>
        <p:grpSpPr>
          <a:xfrm>
            <a:off x="3950982" y="2733675"/>
            <a:ext cx="3594000" cy="2009687"/>
            <a:chOff x="5746888" y="2160926"/>
            <a:chExt cx="2794656" cy="2355656"/>
          </a:xfrm>
        </p:grpSpPr>
        <p:sp>
          <p:nvSpPr>
            <p:cNvPr id="17" name="Rectangle 16"/>
            <p:cNvSpPr/>
            <p:nvPr/>
          </p:nvSpPr>
          <p:spPr>
            <a:xfrm>
              <a:off x="5746888" y="2160926"/>
              <a:ext cx="2794656" cy="235565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 Placeholder 33"/>
            <p:cNvSpPr txBox="1">
              <a:spLocks/>
            </p:cNvSpPr>
            <p:nvPr/>
          </p:nvSpPr>
          <p:spPr>
            <a:xfrm>
              <a:off x="5984875" y="2297113"/>
              <a:ext cx="2367463" cy="203041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000" indent="-135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135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05000" indent="-135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0000" indent="-13500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Vehicles registered in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dirty="0" smtClean="0"/>
                <a:t>ERA-GLONASS </a:t>
              </a:r>
              <a:r>
                <a:rPr lang="en-US" sz="1400" dirty="0"/>
                <a:t>system</a:t>
              </a:r>
              <a:r>
                <a:rPr lang="en-US" sz="1400" dirty="0" smtClean="0"/>
                <a:t>:</a:t>
              </a:r>
            </a:p>
            <a:p>
              <a:pPr algn="ctr"/>
              <a:r>
                <a:rPr lang="fi-FI" sz="2800" b="1" dirty="0"/>
                <a:t>2 750 797</a:t>
              </a:r>
              <a:r>
                <a:rPr lang="fi-FI" sz="2000" b="1" dirty="0"/>
                <a:t/>
              </a:r>
              <a:br>
                <a:rPr lang="fi-FI" sz="2000" b="1" dirty="0"/>
              </a:br>
              <a:endParaRPr lang="en-GB" b="1" dirty="0" smtClean="0"/>
            </a:p>
            <a:p>
              <a:pPr algn="ctr"/>
              <a:r>
                <a:rPr lang="fi-FI" sz="1200" dirty="0" smtClean="0">
                  <a:hlinkClick r:id="rId4"/>
                </a:rPr>
                <a:t>https</a:t>
              </a:r>
              <a:r>
                <a:rPr lang="fi-FI" sz="1200" dirty="0">
                  <a:hlinkClick r:id="rId4"/>
                </a:rPr>
                <a:t>://aoglonass.ru/en/gais-ehra-glonass/</a:t>
              </a:r>
              <a:r>
                <a:rPr lang="fi-FI" sz="1200" dirty="0"/>
                <a:t> </a:t>
              </a:r>
              <a:r>
                <a:rPr lang="fi-FI" sz="1200" dirty="0" smtClean="0"/>
                <a:t>(</a:t>
              </a:r>
              <a:r>
                <a:rPr lang="fi-FI" sz="1200" dirty="0" err="1" smtClean="0"/>
                <a:t>cited</a:t>
              </a:r>
              <a:r>
                <a:rPr lang="fi-FI" sz="1200" dirty="0" smtClean="0"/>
                <a:t> 31.10.2018</a:t>
              </a:r>
              <a:r>
                <a:rPr lang="fi-FI" sz="1200" dirty="0"/>
                <a:t>)</a:t>
              </a:r>
            </a:p>
            <a:p>
              <a:endParaRPr lang="en-GB" b="1" dirty="0" smtClean="0"/>
            </a:p>
            <a:p>
              <a:pPr lvl="1"/>
              <a:endParaRPr lang="en-GB" dirty="0" smtClean="0"/>
            </a:p>
            <a:p>
              <a:pPr lvl="1"/>
              <a:endParaRPr lang="en-GB" dirty="0" smtClean="0"/>
            </a:p>
            <a:p>
              <a:pPr lvl="1"/>
              <a:endParaRPr lang="en-GB" dirty="0" smtClean="0"/>
            </a:p>
            <a:p>
              <a:pPr lvl="1"/>
              <a:endParaRPr lang="en-GB" dirty="0" smtClean="0"/>
            </a:p>
            <a:p>
              <a:pPr lvl="1"/>
              <a:endParaRPr lang="en-GB" dirty="0" smtClean="0"/>
            </a:p>
            <a:p>
              <a:pPr lvl="1"/>
              <a:endParaRPr lang="en-GB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539061" y="1430208"/>
            <a:ext cx="4667943" cy="3186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342854" rtl="0" eaLnBrk="1" latinLnBrk="0" hangingPunct="1">
              <a:defRPr sz="1383" b="1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5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9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63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17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271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26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98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3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Russian ERA GLONASS and pan-European eCall are harmonised but not identical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It is important to ensure and test system interoperability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Target is to provide service coverage for European vehicles in Russia and Russian vehicles in the EU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moment, there is no agreement between EU countries and Russia on handling of emergency calls from vehicles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03249" y="638774"/>
            <a:ext cx="7938294" cy="27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Motivation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82" y="1017751"/>
            <a:ext cx="2254580" cy="3761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0031" y="528830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fi-FI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0825" y="4779068"/>
            <a:ext cx="165109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dirty="0" smtClean="0"/>
              <a:t>© </a:t>
            </a:r>
            <a:r>
              <a:rPr lang="fi-FI" sz="1000" dirty="0" err="1">
                <a:hlinkClick r:id="rId3"/>
              </a:rPr>
              <a:t>OpenStreetMap</a:t>
            </a:r>
            <a:r>
              <a:rPr lang="fi-FI" sz="1000" dirty="0"/>
              <a:t> </a:t>
            </a:r>
            <a:r>
              <a:rPr lang="fi-FI" sz="1000" dirty="0" err="1" smtClean="0"/>
              <a:t>contributors</a:t>
            </a:r>
            <a:endParaRPr lang="fi-FI" sz="1000" b="1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1771662" y="3597939"/>
            <a:ext cx="1152000" cy="5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2M vehicles</a:t>
            </a:r>
            <a:endParaRPr lang="en-GB" sz="1200" dirty="0"/>
          </a:p>
        </p:txBody>
      </p:sp>
      <p:sp>
        <p:nvSpPr>
          <p:cNvPr id="8" name="Left Arrow 7"/>
          <p:cNvSpPr/>
          <p:nvPr/>
        </p:nvSpPr>
        <p:spPr>
          <a:xfrm>
            <a:off x="1734253" y="4101939"/>
            <a:ext cx="1152000" cy="50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2M vehicles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29261" y="2498552"/>
            <a:ext cx="1094401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 smtClean="0"/>
              <a:t>FI / RUS</a:t>
            </a:r>
          </a:p>
          <a:p>
            <a:pPr algn="r"/>
            <a:r>
              <a:rPr lang="en-GB" dirty="0" smtClean="0"/>
              <a:t>Border length </a:t>
            </a:r>
            <a:br>
              <a:rPr lang="en-GB" dirty="0" smtClean="0"/>
            </a:br>
            <a:r>
              <a:rPr lang="en-GB" sz="2000" b="1" dirty="0" smtClean="0"/>
              <a:t>1340 km</a:t>
            </a: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39343"/>
            <a:ext cx="2455337" cy="296728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2791" y="611200"/>
            <a:ext cx="3797641" cy="576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Road accidents near Finnish-Russian border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347614"/>
            <a:ext cx="2387087" cy="816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Road accidents in Finland, </a:t>
            </a:r>
          </a:p>
          <a:p>
            <a:r>
              <a:rPr lang="en-GB" dirty="0" smtClean="0"/>
              <a:t>&lt; 20 km from border and involving a Russian citizen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725" y="5036732"/>
            <a:ext cx="318603" cy="210259"/>
          </a:xfrm>
        </p:spPr>
        <p:txBody>
          <a:bodyPr/>
          <a:lstStyle/>
          <a:p>
            <a:fld id="{B89A5CCE-AC13-A746-9A72-5D19050CC0B7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27" y="4169608"/>
            <a:ext cx="1571456" cy="604407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7092280" y="4227934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5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9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63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17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271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26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98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3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solidFill>
                  <a:srgbClr val="000000"/>
                </a:solidFill>
              </a:rPr>
              <a:t>No injuries</a:t>
            </a:r>
          </a:p>
          <a:p>
            <a:r>
              <a:rPr lang="en-GB" sz="800" dirty="0" smtClean="0">
                <a:solidFill>
                  <a:srgbClr val="000000"/>
                </a:solidFill>
              </a:rPr>
              <a:t>Accident with injuries</a:t>
            </a:r>
          </a:p>
          <a:p>
            <a:r>
              <a:rPr lang="en-GB" sz="800" dirty="0" smtClean="0">
                <a:solidFill>
                  <a:srgbClr val="000000"/>
                </a:solidFill>
              </a:rPr>
              <a:t>Fatal accident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67" y="2067694"/>
            <a:ext cx="3187424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669" y="3954165"/>
            <a:ext cx="2920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5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9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63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17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271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26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98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3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/>
              <a:t>* Fatal accidents not included in the number of injury accidents</a:t>
            </a:r>
            <a:endParaRPr lang="en-GB" sz="1100" dirty="0"/>
          </a:p>
        </p:txBody>
      </p:sp>
      <p:pic>
        <p:nvPicPr>
          <p:cNvPr id="10" name="Picture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6" t="11401" r="39209" b="13941"/>
          <a:stretch/>
        </p:blipFill>
        <p:spPr>
          <a:xfrm>
            <a:off x="4257969" y="726308"/>
            <a:ext cx="1898207" cy="42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366" y="404758"/>
            <a:ext cx="7472181" cy="70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eCall system in Finland</a:t>
            </a:r>
            <a:endParaRPr lang="en-GB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99366" y="915566"/>
            <a:ext cx="6838501" cy="1633150"/>
            <a:chOff x="599290" y="2054501"/>
            <a:chExt cx="7850316" cy="1874789"/>
          </a:xfrm>
        </p:grpSpPr>
        <p:sp>
          <p:nvSpPr>
            <p:cNvPr id="4" name="Rectangle 46"/>
            <p:cNvSpPr>
              <a:spLocks noChangeArrowheads="1"/>
            </p:cNvSpPr>
            <p:nvPr/>
          </p:nvSpPr>
          <p:spPr bwMode="auto">
            <a:xfrm>
              <a:off x="6282418" y="3559800"/>
              <a:ext cx="603050" cy="27699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fi-FI" sz="1200" b="1" dirty="0">
                  <a:solidFill>
                    <a:srgbClr val="000000"/>
                  </a:solidFill>
                </a:rPr>
                <a:t>PSAP</a:t>
              </a:r>
            </a:p>
          </p:txBody>
        </p:sp>
        <p:sp>
          <p:nvSpPr>
            <p:cNvPr id="5" name="Rectangle 47"/>
            <p:cNvSpPr>
              <a:spLocks noChangeArrowheads="1"/>
            </p:cNvSpPr>
            <p:nvPr/>
          </p:nvSpPr>
          <p:spPr bwMode="auto">
            <a:xfrm>
              <a:off x="3987288" y="3476363"/>
              <a:ext cx="638316" cy="27699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fi-FI" sz="1200" b="1" dirty="0" smtClean="0">
                  <a:solidFill>
                    <a:srgbClr val="000000"/>
                  </a:solidFill>
                </a:rPr>
                <a:t>2G/3G</a:t>
              </a:r>
              <a:endParaRPr lang="fi-FI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8DAD140-2A2D-F34B-B77A-79B39B3E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290" y="2143621"/>
              <a:ext cx="761394" cy="4172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4F2A05B-9D00-5742-B10C-92D6B5004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0205" y="2729687"/>
              <a:ext cx="531932" cy="69881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542631" y="2869707"/>
              <a:ext cx="1043784" cy="677890"/>
              <a:chOff x="5529263" y="2674938"/>
              <a:chExt cx="495300" cy="411162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5713413" y="2782888"/>
                <a:ext cx="69850" cy="19050"/>
              </a:xfrm>
              <a:custGeom>
                <a:avLst/>
                <a:gdLst>
                  <a:gd name="T0" fmla="*/ 0 w 88"/>
                  <a:gd name="T1" fmla="*/ 24 h 24"/>
                  <a:gd name="T2" fmla="*/ 0 w 88"/>
                  <a:gd name="T3" fmla="*/ 24 h 24"/>
                  <a:gd name="T4" fmla="*/ 88 w 88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24">
                    <a:moveTo>
                      <a:pt x="0" y="24"/>
                    </a:moveTo>
                    <a:lnTo>
                      <a:pt x="0" y="24"/>
                    </a:lnTo>
                    <a:cubicBezTo>
                      <a:pt x="24" y="0"/>
                      <a:pt x="63" y="0"/>
                      <a:pt x="88" y="24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678488" y="2728913"/>
                <a:ext cx="139700" cy="38100"/>
              </a:xfrm>
              <a:custGeom>
                <a:avLst/>
                <a:gdLst>
                  <a:gd name="T0" fmla="*/ 0 w 175"/>
                  <a:gd name="T1" fmla="*/ 48 h 48"/>
                  <a:gd name="T2" fmla="*/ 0 w 175"/>
                  <a:gd name="T3" fmla="*/ 48 h 48"/>
                  <a:gd name="T4" fmla="*/ 175 w 175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48">
                    <a:moveTo>
                      <a:pt x="0" y="48"/>
                    </a:moveTo>
                    <a:lnTo>
                      <a:pt x="0" y="48"/>
                    </a:lnTo>
                    <a:cubicBezTo>
                      <a:pt x="49" y="0"/>
                      <a:pt x="127" y="0"/>
                      <a:pt x="175" y="48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5645150" y="2674938"/>
                <a:ext cx="207962" cy="57150"/>
              </a:xfrm>
              <a:custGeom>
                <a:avLst/>
                <a:gdLst>
                  <a:gd name="T0" fmla="*/ 0 w 262"/>
                  <a:gd name="T1" fmla="*/ 73 h 73"/>
                  <a:gd name="T2" fmla="*/ 0 w 262"/>
                  <a:gd name="T3" fmla="*/ 73 h 73"/>
                  <a:gd name="T4" fmla="*/ 262 w 262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73">
                    <a:moveTo>
                      <a:pt x="0" y="73"/>
                    </a:moveTo>
                    <a:lnTo>
                      <a:pt x="0" y="73"/>
                    </a:lnTo>
                    <a:cubicBezTo>
                      <a:pt x="72" y="0"/>
                      <a:pt x="190" y="0"/>
                      <a:pt x="262" y="73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5686425" y="3059113"/>
                <a:ext cx="193675" cy="0"/>
              </a:xfrm>
              <a:custGeom>
                <a:avLst/>
                <a:gdLst>
                  <a:gd name="T0" fmla="*/ 245 w 245"/>
                  <a:gd name="T1" fmla="*/ 245 w 245"/>
                  <a:gd name="T2" fmla="*/ 0 w 2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45">
                    <a:moveTo>
                      <a:pt x="245" y="0"/>
                    </a:moveTo>
                    <a:lnTo>
                      <a:pt x="245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5529263" y="2859088"/>
                <a:ext cx="495300" cy="200025"/>
              </a:xfrm>
              <a:custGeom>
                <a:avLst/>
                <a:gdLst>
                  <a:gd name="T0" fmla="*/ 548 w 624"/>
                  <a:gd name="T1" fmla="*/ 253 h 253"/>
                  <a:gd name="T2" fmla="*/ 548 w 624"/>
                  <a:gd name="T3" fmla="*/ 253 h 253"/>
                  <a:gd name="T4" fmla="*/ 587 w 624"/>
                  <a:gd name="T5" fmla="*/ 253 h 253"/>
                  <a:gd name="T6" fmla="*/ 622 w 624"/>
                  <a:gd name="T7" fmla="*/ 218 h 253"/>
                  <a:gd name="T8" fmla="*/ 622 w 624"/>
                  <a:gd name="T9" fmla="*/ 218 h 253"/>
                  <a:gd name="T10" fmla="*/ 576 w 624"/>
                  <a:gd name="T11" fmla="*/ 115 h 253"/>
                  <a:gd name="T12" fmla="*/ 346 w 624"/>
                  <a:gd name="T13" fmla="*/ 0 h 253"/>
                  <a:gd name="T14" fmla="*/ 154 w 624"/>
                  <a:gd name="T15" fmla="*/ 0 h 253"/>
                  <a:gd name="T16" fmla="*/ 89 w 624"/>
                  <a:gd name="T17" fmla="*/ 27 h 253"/>
                  <a:gd name="T18" fmla="*/ 27 w 624"/>
                  <a:gd name="T19" fmla="*/ 88 h 253"/>
                  <a:gd name="T20" fmla="*/ 0 w 624"/>
                  <a:gd name="T21" fmla="*/ 153 h 253"/>
                  <a:gd name="T22" fmla="*/ 0 w 624"/>
                  <a:gd name="T23" fmla="*/ 218 h 253"/>
                  <a:gd name="T24" fmla="*/ 35 w 624"/>
                  <a:gd name="T25" fmla="*/ 253 h 253"/>
                  <a:gd name="T26" fmla="*/ 93 w 624"/>
                  <a:gd name="T2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4" h="253">
                    <a:moveTo>
                      <a:pt x="548" y="253"/>
                    </a:moveTo>
                    <a:lnTo>
                      <a:pt x="548" y="253"/>
                    </a:lnTo>
                    <a:lnTo>
                      <a:pt x="587" y="253"/>
                    </a:lnTo>
                    <a:cubicBezTo>
                      <a:pt x="607" y="253"/>
                      <a:pt x="622" y="237"/>
                      <a:pt x="622" y="218"/>
                    </a:cubicBezTo>
                    <a:lnTo>
                      <a:pt x="622" y="218"/>
                    </a:lnTo>
                    <a:cubicBezTo>
                      <a:pt x="622" y="161"/>
                      <a:pt x="624" y="146"/>
                      <a:pt x="576" y="115"/>
                    </a:cubicBezTo>
                    <a:cubicBezTo>
                      <a:pt x="438" y="23"/>
                      <a:pt x="392" y="0"/>
                      <a:pt x="346" y="0"/>
                    </a:cubicBezTo>
                    <a:lnTo>
                      <a:pt x="154" y="0"/>
                    </a:lnTo>
                    <a:cubicBezTo>
                      <a:pt x="129" y="0"/>
                      <a:pt x="106" y="9"/>
                      <a:pt x="89" y="27"/>
                    </a:cubicBezTo>
                    <a:lnTo>
                      <a:pt x="27" y="88"/>
                    </a:lnTo>
                    <a:cubicBezTo>
                      <a:pt x="10" y="105"/>
                      <a:pt x="0" y="128"/>
                      <a:pt x="0" y="153"/>
                    </a:cubicBezTo>
                    <a:lnTo>
                      <a:pt x="0" y="218"/>
                    </a:lnTo>
                    <a:cubicBezTo>
                      <a:pt x="0" y="237"/>
                      <a:pt x="16" y="253"/>
                      <a:pt x="35" y="253"/>
                    </a:cubicBezTo>
                    <a:lnTo>
                      <a:pt x="93" y="253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5748338" y="2859088"/>
                <a:ext cx="0" cy="90487"/>
              </a:xfrm>
              <a:custGeom>
                <a:avLst/>
                <a:gdLst>
                  <a:gd name="T0" fmla="*/ 0 h 115"/>
                  <a:gd name="T1" fmla="*/ 0 h 115"/>
                  <a:gd name="T2" fmla="*/ 115 h 1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5">
                    <a:moveTo>
                      <a:pt x="0" y="0"/>
                    </a:moveTo>
                    <a:lnTo>
                      <a:pt x="0" y="0"/>
                    </a:lnTo>
                    <a:lnTo>
                      <a:pt x="0" y="115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5645150" y="2859088"/>
                <a:ext cx="341312" cy="90487"/>
              </a:xfrm>
              <a:custGeom>
                <a:avLst/>
                <a:gdLst>
                  <a:gd name="T0" fmla="*/ 430 w 430"/>
                  <a:gd name="T1" fmla="*/ 114 h 114"/>
                  <a:gd name="T2" fmla="*/ 430 w 430"/>
                  <a:gd name="T3" fmla="*/ 114 h 114"/>
                  <a:gd name="T4" fmla="*/ 0 w 430"/>
                  <a:gd name="T5" fmla="*/ 114 h 114"/>
                  <a:gd name="T6" fmla="*/ 0 w 430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4">
                    <a:moveTo>
                      <a:pt x="430" y="114"/>
                    </a:moveTo>
                    <a:lnTo>
                      <a:pt x="430" y="114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5599113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89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89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5876925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1646725" y="3652291"/>
              <a:ext cx="843501" cy="27699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fi-FI" sz="1200" b="1" dirty="0" smtClean="0">
                  <a:solidFill>
                    <a:srgbClr val="000000"/>
                  </a:solidFill>
                </a:rPr>
                <a:t>eCall IVS</a:t>
              </a:r>
              <a:endParaRPr lang="fi-FI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36101" y="2830430"/>
              <a:ext cx="604944" cy="521503"/>
              <a:chOff x="5877138" y="2273174"/>
              <a:chExt cx="604944" cy="52150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A26C81A0-C49F-5249-B023-6902BE51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138" y="2273174"/>
                <a:ext cx="604944" cy="52150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996169" y="2363733"/>
                <a:ext cx="39914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i-FI" sz="1400" b="1" dirty="0" smtClean="0"/>
                  <a:t>MSD</a:t>
                </a:r>
              </a:p>
            </p:txBody>
          </p:sp>
        </p:grpSp>
        <p:pic>
          <p:nvPicPr>
            <p:cNvPr id="11" name="Picture 10" descr="Clipart - &lt;strong&gt;Help Desk&lt;/strong&gt;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17" y="2876560"/>
              <a:ext cx="353751" cy="617905"/>
            </a:xfrm>
            <a:prstGeom prst="rect">
              <a:avLst/>
            </a:prstGeom>
          </p:spPr>
        </p:pic>
        <p:cxnSp>
          <p:nvCxnSpPr>
            <p:cNvPr id="12" name="Elbow Connector 11"/>
            <p:cNvCxnSpPr>
              <a:stCxn id="6" idx="2"/>
              <a:endCxn id="27" idx="8"/>
            </p:cNvCxnSpPr>
            <p:nvPr/>
          </p:nvCxnSpPr>
          <p:spPr>
            <a:xfrm rot="16200000" flipH="1">
              <a:off x="1011901" y="2528908"/>
              <a:ext cx="647689" cy="711517"/>
            </a:xfrm>
            <a:prstGeom prst="bentConnector4">
              <a:avLst>
                <a:gd name="adj1" fmla="val 47283"/>
                <a:gd name="adj2" fmla="val 99435"/>
              </a:avLst>
            </a:prstGeom>
            <a:ln w="12700">
              <a:solidFill>
                <a:schemeClr val="accent3"/>
              </a:solidFill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176186" y="2054501"/>
              <a:ext cx="1975781" cy="1154010"/>
              <a:chOff x="2870580" y="1415109"/>
              <a:chExt cx="1975781" cy="1154010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9525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  <p:sp>
            <p:nvSpPr>
              <p:cNvPr id="20" name="Arc 19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270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350979" y="2054501"/>
              <a:ext cx="1975781" cy="1154010"/>
              <a:chOff x="2870580" y="1415109"/>
              <a:chExt cx="1975781" cy="115401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9525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270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  <p:cxnSp>
          <p:nvCxnSpPr>
            <p:cNvPr id="15" name="Straight Arrow Connector 14"/>
            <p:cNvCxnSpPr>
              <a:stCxn id="11" idx="3"/>
              <a:endCxn id="16" idx="1"/>
            </p:cNvCxnSpPr>
            <p:nvPr/>
          </p:nvCxnSpPr>
          <p:spPr>
            <a:xfrm>
              <a:off x="6885469" y="3185513"/>
              <a:ext cx="552322" cy="67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7437791" y="2860077"/>
              <a:ext cx="1011815" cy="785204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Emergency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response 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services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Title 6"/>
          <p:cNvSpPr txBox="1">
            <a:spLocks/>
          </p:cNvSpPr>
          <p:nvPr/>
        </p:nvSpPr>
        <p:spPr>
          <a:xfrm>
            <a:off x="260467" y="2355726"/>
            <a:ext cx="7745270" cy="7036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2000" dirty="0" smtClean="0">
                <a:latin typeface="+mj-lt"/>
              </a:rPr>
              <a:t>ERA-GLONASS system</a:t>
            </a:r>
            <a:endParaRPr lang="en-GB" sz="2000" dirty="0"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9365" y="3075806"/>
            <a:ext cx="6260867" cy="1957514"/>
            <a:chOff x="809651" y="1705691"/>
            <a:chExt cx="8024749" cy="2643939"/>
          </a:xfrm>
        </p:grpSpPr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4628821" y="3322041"/>
              <a:ext cx="1500643" cy="102758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ERA-GLONASS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operator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(filtering contact 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centre)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3139994" y="3264851"/>
              <a:ext cx="638316" cy="27699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2G/3G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48DAD140-2A2D-F34B-B77A-79B39B3E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651" y="1705691"/>
              <a:ext cx="761394" cy="41720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4F2A05B-9D00-5742-B10C-92D6B5004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911" y="2518175"/>
              <a:ext cx="531932" cy="698813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190348" y="2658195"/>
              <a:ext cx="1043784" cy="677890"/>
              <a:chOff x="5529263" y="2674938"/>
              <a:chExt cx="495300" cy="411162"/>
            </a:xfrm>
          </p:grpSpPr>
          <p:sp>
            <p:nvSpPr>
              <p:cNvPr id="62" name="Freeform 5"/>
              <p:cNvSpPr>
                <a:spLocks/>
              </p:cNvSpPr>
              <p:nvPr/>
            </p:nvSpPr>
            <p:spPr bwMode="auto">
              <a:xfrm>
                <a:off x="5713413" y="2782888"/>
                <a:ext cx="69850" cy="19050"/>
              </a:xfrm>
              <a:custGeom>
                <a:avLst/>
                <a:gdLst>
                  <a:gd name="T0" fmla="*/ 0 w 88"/>
                  <a:gd name="T1" fmla="*/ 24 h 24"/>
                  <a:gd name="T2" fmla="*/ 0 w 88"/>
                  <a:gd name="T3" fmla="*/ 24 h 24"/>
                  <a:gd name="T4" fmla="*/ 88 w 88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24">
                    <a:moveTo>
                      <a:pt x="0" y="24"/>
                    </a:moveTo>
                    <a:lnTo>
                      <a:pt x="0" y="24"/>
                    </a:lnTo>
                    <a:cubicBezTo>
                      <a:pt x="24" y="0"/>
                      <a:pt x="63" y="0"/>
                      <a:pt x="88" y="24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5678488" y="2728913"/>
                <a:ext cx="139700" cy="38100"/>
              </a:xfrm>
              <a:custGeom>
                <a:avLst/>
                <a:gdLst>
                  <a:gd name="T0" fmla="*/ 0 w 175"/>
                  <a:gd name="T1" fmla="*/ 48 h 48"/>
                  <a:gd name="T2" fmla="*/ 0 w 175"/>
                  <a:gd name="T3" fmla="*/ 48 h 48"/>
                  <a:gd name="T4" fmla="*/ 175 w 175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48">
                    <a:moveTo>
                      <a:pt x="0" y="48"/>
                    </a:moveTo>
                    <a:lnTo>
                      <a:pt x="0" y="48"/>
                    </a:lnTo>
                    <a:cubicBezTo>
                      <a:pt x="49" y="0"/>
                      <a:pt x="127" y="0"/>
                      <a:pt x="175" y="48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5645150" y="2674938"/>
                <a:ext cx="207962" cy="57150"/>
              </a:xfrm>
              <a:custGeom>
                <a:avLst/>
                <a:gdLst>
                  <a:gd name="T0" fmla="*/ 0 w 262"/>
                  <a:gd name="T1" fmla="*/ 73 h 73"/>
                  <a:gd name="T2" fmla="*/ 0 w 262"/>
                  <a:gd name="T3" fmla="*/ 73 h 73"/>
                  <a:gd name="T4" fmla="*/ 262 w 262"/>
                  <a:gd name="T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2" h="73">
                    <a:moveTo>
                      <a:pt x="0" y="73"/>
                    </a:moveTo>
                    <a:lnTo>
                      <a:pt x="0" y="73"/>
                    </a:lnTo>
                    <a:cubicBezTo>
                      <a:pt x="72" y="0"/>
                      <a:pt x="190" y="0"/>
                      <a:pt x="262" y="73"/>
                    </a:cubicBez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5686425" y="3059113"/>
                <a:ext cx="193675" cy="0"/>
              </a:xfrm>
              <a:custGeom>
                <a:avLst/>
                <a:gdLst>
                  <a:gd name="T0" fmla="*/ 245 w 245"/>
                  <a:gd name="T1" fmla="*/ 245 w 245"/>
                  <a:gd name="T2" fmla="*/ 0 w 2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45">
                    <a:moveTo>
                      <a:pt x="245" y="0"/>
                    </a:moveTo>
                    <a:lnTo>
                      <a:pt x="245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5529263" y="2859088"/>
                <a:ext cx="495300" cy="200025"/>
              </a:xfrm>
              <a:custGeom>
                <a:avLst/>
                <a:gdLst>
                  <a:gd name="T0" fmla="*/ 548 w 624"/>
                  <a:gd name="T1" fmla="*/ 253 h 253"/>
                  <a:gd name="T2" fmla="*/ 548 w 624"/>
                  <a:gd name="T3" fmla="*/ 253 h 253"/>
                  <a:gd name="T4" fmla="*/ 587 w 624"/>
                  <a:gd name="T5" fmla="*/ 253 h 253"/>
                  <a:gd name="T6" fmla="*/ 622 w 624"/>
                  <a:gd name="T7" fmla="*/ 218 h 253"/>
                  <a:gd name="T8" fmla="*/ 622 w 624"/>
                  <a:gd name="T9" fmla="*/ 218 h 253"/>
                  <a:gd name="T10" fmla="*/ 576 w 624"/>
                  <a:gd name="T11" fmla="*/ 115 h 253"/>
                  <a:gd name="T12" fmla="*/ 346 w 624"/>
                  <a:gd name="T13" fmla="*/ 0 h 253"/>
                  <a:gd name="T14" fmla="*/ 154 w 624"/>
                  <a:gd name="T15" fmla="*/ 0 h 253"/>
                  <a:gd name="T16" fmla="*/ 89 w 624"/>
                  <a:gd name="T17" fmla="*/ 27 h 253"/>
                  <a:gd name="T18" fmla="*/ 27 w 624"/>
                  <a:gd name="T19" fmla="*/ 88 h 253"/>
                  <a:gd name="T20" fmla="*/ 0 w 624"/>
                  <a:gd name="T21" fmla="*/ 153 h 253"/>
                  <a:gd name="T22" fmla="*/ 0 w 624"/>
                  <a:gd name="T23" fmla="*/ 218 h 253"/>
                  <a:gd name="T24" fmla="*/ 35 w 624"/>
                  <a:gd name="T25" fmla="*/ 253 h 253"/>
                  <a:gd name="T26" fmla="*/ 93 w 624"/>
                  <a:gd name="T2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4" h="253">
                    <a:moveTo>
                      <a:pt x="548" y="253"/>
                    </a:moveTo>
                    <a:lnTo>
                      <a:pt x="548" y="253"/>
                    </a:lnTo>
                    <a:lnTo>
                      <a:pt x="587" y="253"/>
                    </a:lnTo>
                    <a:cubicBezTo>
                      <a:pt x="607" y="253"/>
                      <a:pt x="622" y="237"/>
                      <a:pt x="622" y="218"/>
                    </a:cubicBezTo>
                    <a:lnTo>
                      <a:pt x="622" y="218"/>
                    </a:lnTo>
                    <a:cubicBezTo>
                      <a:pt x="622" y="161"/>
                      <a:pt x="624" y="146"/>
                      <a:pt x="576" y="115"/>
                    </a:cubicBezTo>
                    <a:cubicBezTo>
                      <a:pt x="438" y="23"/>
                      <a:pt x="392" y="0"/>
                      <a:pt x="346" y="0"/>
                    </a:cubicBezTo>
                    <a:lnTo>
                      <a:pt x="154" y="0"/>
                    </a:lnTo>
                    <a:cubicBezTo>
                      <a:pt x="129" y="0"/>
                      <a:pt x="106" y="9"/>
                      <a:pt x="89" y="27"/>
                    </a:cubicBezTo>
                    <a:lnTo>
                      <a:pt x="27" y="88"/>
                    </a:lnTo>
                    <a:cubicBezTo>
                      <a:pt x="10" y="105"/>
                      <a:pt x="0" y="128"/>
                      <a:pt x="0" y="153"/>
                    </a:cubicBezTo>
                    <a:lnTo>
                      <a:pt x="0" y="218"/>
                    </a:lnTo>
                    <a:cubicBezTo>
                      <a:pt x="0" y="237"/>
                      <a:pt x="16" y="253"/>
                      <a:pt x="35" y="253"/>
                    </a:cubicBezTo>
                    <a:lnTo>
                      <a:pt x="93" y="253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5748338" y="2859088"/>
                <a:ext cx="0" cy="90487"/>
              </a:xfrm>
              <a:custGeom>
                <a:avLst/>
                <a:gdLst>
                  <a:gd name="T0" fmla="*/ 0 h 115"/>
                  <a:gd name="T1" fmla="*/ 0 h 115"/>
                  <a:gd name="T2" fmla="*/ 115 h 1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5">
                    <a:moveTo>
                      <a:pt x="0" y="0"/>
                    </a:moveTo>
                    <a:lnTo>
                      <a:pt x="0" y="0"/>
                    </a:lnTo>
                    <a:lnTo>
                      <a:pt x="0" y="115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" name="Freeform 17"/>
              <p:cNvSpPr>
                <a:spLocks/>
              </p:cNvSpPr>
              <p:nvPr/>
            </p:nvSpPr>
            <p:spPr bwMode="auto">
              <a:xfrm>
                <a:off x="5645150" y="2859088"/>
                <a:ext cx="341312" cy="90487"/>
              </a:xfrm>
              <a:custGeom>
                <a:avLst/>
                <a:gdLst>
                  <a:gd name="T0" fmla="*/ 430 w 430"/>
                  <a:gd name="T1" fmla="*/ 114 h 114"/>
                  <a:gd name="T2" fmla="*/ 430 w 430"/>
                  <a:gd name="T3" fmla="*/ 114 h 114"/>
                  <a:gd name="T4" fmla="*/ 0 w 430"/>
                  <a:gd name="T5" fmla="*/ 114 h 114"/>
                  <a:gd name="T6" fmla="*/ 0 w 430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114">
                    <a:moveTo>
                      <a:pt x="430" y="114"/>
                    </a:moveTo>
                    <a:lnTo>
                      <a:pt x="430" y="114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" name="Freeform 18"/>
              <p:cNvSpPr>
                <a:spLocks/>
              </p:cNvSpPr>
              <p:nvPr/>
            </p:nvSpPr>
            <p:spPr bwMode="auto">
              <a:xfrm>
                <a:off x="5599113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89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89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>
                <a:off x="5876925" y="2995613"/>
                <a:ext cx="90487" cy="90487"/>
              </a:xfrm>
              <a:custGeom>
                <a:avLst/>
                <a:gdLst>
                  <a:gd name="T0" fmla="*/ 115 w 115"/>
                  <a:gd name="T1" fmla="*/ 58 h 116"/>
                  <a:gd name="T2" fmla="*/ 115 w 115"/>
                  <a:gd name="T3" fmla="*/ 58 h 116"/>
                  <a:gd name="T4" fmla="*/ 58 w 115"/>
                  <a:gd name="T5" fmla="*/ 116 h 116"/>
                  <a:gd name="T6" fmla="*/ 0 w 115"/>
                  <a:gd name="T7" fmla="*/ 58 h 116"/>
                  <a:gd name="T8" fmla="*/ 58 w 115"/>
                  <a:gd name="T9" fmla="*/ 0 h 116"/>
                  <a:gd name="T10" fmla="*/ 115 w 115"/>
                  <a:gd name="T11" fmla="*/ 58 h 116"/>
                  <a:gd name="T12" fmla="*/ 115 w 115"/>
                  <a:gd name="T1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16">
                    <a:moveTo>
                      <a:pt x="115" y="58"/>
                    </a:moveTo>
                    <a:lnTo>
                      <a:pt x="115" y="58"/>
                    </a:lnTo>
                    <a:cubicBezTo>
                      <a:pt x="115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5" y="26"/>
                      <a:pt x="115" y="58"/>
                    </a:cubicBezTo>
                    <a:lnTo>
                      <a:pt x="115" y="5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B16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936716" y="3506708"/>
              <a:ext cx="1558956" cy="34253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ERA-GLONASS IVS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831296" y="2591418"/>
              <a:ext cx="604944" cy="521503"/>
              <a:chOff x="5877138" y="2273174"/>
              <a:chExt cx="604944" cy="521503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A26C81A0-C49F-5249-B023-6902BE51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138" y="2273174"/>
                <a:ext cx="604944" cy="521503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5996169" y="2363733"/>
                <a:ext cx="39914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400" b="1" dirty="0" smtClean="0"/>
                  <a:t>MSD</a:t>
                </a:r>
              </a:p>
            </p:txBody>
          </p:sp>
        </p:grpSp>
        <p:pic>
          <p:nvPicPr>
            <p:cNvPr id="41" name="Picture 40" descr="Clipart - &lt;strong&gt;Help Desk&lt;/strong&gt;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912" y="2637548"/>
              <a:ext cx="353751" cy="617905"/>
            </a:xfrm>
            <a:prstGeom prst="rect">
              <a:avLst/>
            </a:prstGeom>
          </p:spPr>
        </p:pic>
        <p:cxnSp>
          <p:nvCxnSpPr>
            <p:cNvPr id="42" name="Elbow Connector 41"/>
            <p:cNvCxnSpPr>
              <a:stCxn id="36" idx="2"/>
              <a:endCxn id="66" idx="8"/>
            </p:cNvCxnSpPr>
            <p:nvPr/>
          </p:nvCxnSpPr>
          <p:spPr>
            <a:xfrm rot="16200000" flipH="1">
              <a:off x="827731" y="2485509"/>
              <a:ext cx="874107" cy="148873"/>
            </a:xfrm>
            <a:prstGeom prst="bentConnector4">
              <a:avLst>
                <a:gd name="adj1" fmla="val 47987"/>
                <a:gd name="adj2" fmla="val 100208"/>
              </a:avLst>
            </a:prstGeom>
            <a:ln w="19050">
              <a:solidFill>
                <a:schemeClr val="accent3"/>
              </a:solidFill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823903" y="1842989"/>
              <a:ext cx="1481971" cy="1154010"/>
              <a:chOff x="2870580" y="1415109"/>
              <a:chExt cx="1975781" cy="1154010"/>
            </a:xfrm>
          </p:grpSpPr>
          <p:sp>
            <p:nvSpPr>
              <p:cNvPr id="58" name="Arc 57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</p:grpSp>
        <p:cxnSp>
          <p:nvCxnSpPr>
            <p:cNvPr id="44" name="Straight Arrow Connector 43"/>
            <p:cNvCxnSpPr>
              <a:stCxn id="52" idx="3"/>
              <a:endCxn id="45" idx="1"/>
            </p:cNvCxnSpPr>
            <p:nvPr/>
          </p:nvCxnSpPr>
          <p:spPr>
            <a:xfrm>
              <a:off x="7161270" y="2908036"/>
              <a:ext cx="661315" cy="840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7822585" y="2591416"/>
              <a:ext cx="1011815" cy="80130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Emergency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response 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services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6316318" y="3322041"/>
              <a:ext cx="1027397" cy="57871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00000"/>
                  </a:solidFill>
                </a:rPr>
                <a:t>System-112</a:t>
              </a:r>
              <a:br>
                <a:rPr lang="en-GB" sz="1200" b="1" dirty="0" smtClean="0">
                  <a:solidFill>
                    <a:srgbClr val="000000"/>
                  </a:solidFill>
                </a:rPr>
              </a:br>
              <a:r>
                <a:rPr lang="en-GB" sz="1200" b="1" dirty="0" smtClean="0">
                  <a:solidFill>
                    <a:srgbClr val="000000"/>
                  </a:solidFill>
                </a:rPr>
                <a:t>(PSAP)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311902" y="2552953"/>
              <a:ext cx="604944" cy="521503"/>
              <a:chOff x="5877138" y="2273174"/>
              <a:chExt cx="604944" cy="521503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A26C81A0-C49F-5249-B023-6902BE51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138" y="2273174"/>
                <a:ext cx="604944" cy="521503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996169" y="2363733"/>
                <a:ext cx="39914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400" b="1" dirty="0" smtClean="0"/>
                  <a:t>MSD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612601" y="1857888"/>
              <a:ext cx="1481971" cy="1154010"/>
              <a:chOff x="2870580" y="1415109"/>
              <a:chExt cx="1975781" cy="1154010"/>
            </a:xfrm>
          </p:grpSpPr>
          <p:sp>
            <p:nvSpPr>
              <p:cNvPr id="54" name="Arc 53"/>
              <p:cNvSpPr/>
              <p:nvPr/>
            </p:nvSpPr>
            <p:spPr>
              <a:xfrm>
                <a:off x="2870580" y="1415109"/>
                <a:ext cx="1975781" cy="1154010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  <p:sp>
            <p:nvSpPr>
              <p:cNvPr id="55" name="Arc 54"/>
              <p:cNvSpPr/>
              <p:nvPr/>
            </p:nvSpPr>
            <p:spPr>
              <a:xfrm>
                <a:off x="3076793" y="1552649"/>
                <a:ext cx="1624364" cy="855299"/>
              </a:xfrm>
              <a:prstGeom prst="arc">
                <a:avLst>
                  <a:gd name="adj1" fmla="val 10798326"/>
                  <a:gd name="adj2" fmla="val 0"/>
                </a:avLst>
              </a:prstGeom>
              <a:ln w="19050">
                <a:solidFill>
                  <a:schemeClr val="accent3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 dirty="0"/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>
              <a:off x="5706646" y="2712407"/>
              <a:ext cx="557370" cy="7164"/>
            </a:xfrm>
            <a:prstGeom prst="straightConnector1">
              <a:avLst/>
            </a:prstGeom>
            <a:ln w="1905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706646" y="2823889"/>
              <a:ext cx="557370" cy="716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6807518" y="2599083"/>
              <a:ext cx="380557" cy="617905"/>
              <a:chOff x="6807518" y="2329454"/>
              <a:chExt cx="380557" cy="617905"/>
            </a:xfrm>
          </p:grpSpPr>
          <p:pic>
            <p:nvPicPr>
              <p:cNvPr id="52" name="Picture 51" descr="Clipart - &lt;strong&gt;Help Desk&lt;/strong&gt;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7518" y="2329454"/>
                <a:ext cx="353751" cy="617905"/>
              </a:xfrm>
              <a:prstGeom prst="rect">
                <a:avLst/>
              </a:prstGeom>
            </p:spPr>
          </p:pic>
          <p:pic>
            <p:nvPicPr>
              <p:cNvPr id="53" name="Picture 52" descr="Clipart - &lt;strong&gt;Help Desk&lt;/strong&gt;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7338"/>
              <a:stretch/>
            </p:blipFill>
            <p:spPr>
              <a:xfrm>
                <a:off x="6808368" y="2633083"/>
                <a:ext cx="379707" cy="3119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99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9053" y="587042"/>
            <a:ext cx="8232531" cy="70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eCall and  ERA-GLONASS Comparison </a:t>
            </a:r>
            <a:br>
              <a:rPr lang="en-GB" smtClean="0"/>
            </a:br>
            <a:r>
              <a:rPr lang="en-GB" sz="1800" smtClean="0"/>
              <a:t>(related to interoperability)</a:t>
            </a:r>
            <a:br>
              <a:rPr lang="en-GB" sz="1800" smtClean="0"/>
            </a:b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302610"/>
              </p:ext>
            </p:extLst>
          </p:nvPr>
        </p:nvGraphicFramePr>
        <p:xfrm>
          <a:off x="339053" y="1061667"/>
          <a:ext cx="8466701" cy="38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560">
                  <a:extLst>
                    <a:ext uri="{9D8B030D-6E8A-4147-A177-3AD203B41FA5}">
                      <a16:colId xmlns:a16="http://schemas.microsoft.com/office/drawing/2014/main" xmlns="" val="3713195960"/>
                    </a:ext>
                  </a:extLst>
                </a:gridCol>
                <a:gridCol w="3070884">
                  <a:extLst>
                    <a:ext uri="{9D8B030D-6E8A-4147-A177-3AD203B41FA5}">
                      <a16:colId xmlns:a16="http://schemas.microsoft.com/office/drawing/2014/main" xmlns="" val="3262533527"/>
                    </a:ext>
                  </a:extLst>
                </a:gridCol>
                <a:gridCol w="3544257">
                  <a:extLst>
                    <a:ext uri="{9D8B030D-6E8A-4147-A177-3AD203B41FA5}">
                      <a16:colId xmlns:a16="http://schemas.microsoft.com/office/drawing/2014/main" xmlns="" val="3226992922"/>
                    </a:ext>
                  </a:extLst>
                </a:gridCol>
              </a:tblGrid>
              <a:tr h="405374">
                <a:tc>
                  <a:txBody>
                    <a:bodyPr/>
                    <a:lstStyle/>
                    <a:p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eCall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ERA GLONASS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1222820360"/>
                  </a:ext>
                </a:extLst>
              </a:tr>
              <a:tr h="405374"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GNSS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GPS + (GALILEO) </a:t>
                      </a:r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b="1" noProof="0" dirty="0" smtClean="0"/>
                        <a:t>GLONASS</a:t>
                      </a:r>
                      <a:r>
                        <a:rPr lang="en-GB" sz="1300" baseline="0" noProof="0" dirty="0" smtClean="0"/>
                        <a:t>  + (GPS or GALILEO)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3295927648"/>
                  </a:ext>
                </a:extLst>
              </a:tr>
              <a:tr h="405374"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Emergency</a:t>
                      </a:r>
                      <a:r>
                        <a:rPr lang="en-GB" sz="1300" baseline="0" noProof="0" dirty="0" smtClean="0"/>
                        <a:t> number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112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112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1937980082"/>
                  </a:ext>
                </a:extLst>
              </a:tr>
              <a:tr h="474788"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MSD data transfer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In-band modem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In-band modem </a:t>
                      </a:r>
                      <a:r>
                        <a:rPr lang="en-GB" sz="1300" b="1" noProof="0" dirty="0" smtClean="0"/>
                        <a:t>+ SMS backup</a:t>
                      </a:r>
                      <a:r>
                        <a:rPr lang="en-GB" sz="1300" noProof="0" dirty="0" smtClean="0"/>
                        <a:t/>
                      </a:r>
                      <a:br>
                        <a:rPr lang="en-GB" sz="1300" noProof="0" dirty="0" smtClean="0"/>
                      </a:br>
                      <a:endParaRPr lang="en-GB" sz="11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3280260763"/>
                  </a:ext>
                </a:extLst>
              </a:tr>
              <a:tr h="499777"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MSD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EN15722 (version 2)</a:t>
                      </a:r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EN15722 (</a:t>
                      </a:r>
                      <a:r>
                        <a:rPr lang="en-GB" sz="13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 1</a:t>
                      </a:r>
                      <a: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version 2)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2796972170"/>
                  </a:ext>
                </a:extLst>
              </a:tr>
              <a:tr h="405374"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SIM card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 card from ?</a:t>
                      </a:r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ERA GLONASS full Mobile Virtual Network Operator SIM card</a:t>
                      </a:r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3469480676"/>
                  </a:ext>
                </a:extLst>
              </a:tr>
              <a:tr h="499777"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Emergency call features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 call, MSD (re)transmission, call back, … </a:t>
                      </a:r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 call, MSD (re)transmission, </a:t>
                      </a:r>
                      <a:b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3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 back, … </a:t>
                      </a:r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4045362496"/>
                  </a:ext>
                </a:extLst>
              </a:tr>
              <a:tr h="699687">
                <a:tc>
                  <a:txBody>
                    <a:bodyPr/>
                    <a:lstStyle/>
                    <a:p>
                      <a:r>
                        <a:rPr lang="en-GB" sz="1300" noProof="0" dirty="0" smtClean="0"/>
                        <a:t>Additional features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r>
                        <a:rPr lang="en-GB" sz="1300" b="1" noProof="0" dirty="0" smtClean="0"/>
                        <a:t>Network-based positioning, similar to other</a:t>
                      </a:r>
                      <a:r>
                        <a:rPr lang="en-GB" sz="1300" b="1" baseline="0" noProof="0" dirty="0" smtClean="0"/>
                        <a:t> emergency calls in the EU</a:t>
                      </a:r>
                      <a:r>
                        <a:rPr lang="en-GB" sz="1300" noProof="0" dirty="0" smtClean="0"/>
                        <a:t> (EN16072, Universal Service</a:t>
                      </a:r>
                      <a:r>
                        <a:rPr lang="en-GB" sz="1300" baseline="0" noProof="0" dirty="0" smtClean="0"/>
                        <a:t> Directive</a:t>
                      </a:r>
                      <a:r>
                        <a:rPr lang="en-GB" sz="1300" noProof="0" dirty="0" smtClean="0"/>
                        <a:t>)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for public Services and a variety of consumer Value Added Services</a:t>
                      </a:r>
                      <a:endParaRPr lang="en-GB" sz="1300" noProof="0" dirty="0"/>
                    </a:p>
                  </a:txBody>
                  <a:tcPr marL="99955" marR="99955" marT="49978" marB="49978"/>
                </a:tc>
                <a:extLst>
                  <a:ext uri="{0D108BD9-81ED-4DB2-BD59-A6C34878D82A}">
                    <a16:rowId xmlns:a16="http://schemas.microsoft.com/office/drawing/2014/main" xmlns="" val="347793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66985" y="915566"/>
            <a:ext cx="5670129" cy="31861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342854" rtl="0" eaLnBrk="1" latinLnBrk="0" hangingPunct="1">
              <a:defRPr sz="1383" b="1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5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9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63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17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271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26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98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3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/>
              <a:t>Interoperability issue with MSD versions?</a:t>
            </a:r>
          </a:p>
          <a:p>
            <a:pPr lvl="2"/>
            <a:endParaRPr lang="en-GB" sz="1400" dirty="0" smtClean="0"/>
          </a:p>
          <a:p>
            <a:pPr marL="628604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eCall supports MSD version 2 (EN15722:2015) </a:t>
            </a:r>
          </a:p>
          <a:p>
            <a:pPr marL="628604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Specifications of ERA-GLONASS allow use of MSD version 1 </a:t>
            </a:r>
            <a:r>
              <a:rPr lang="en-GB" sz="1400" dirty="0"/>
              <a:t>(EN15722:2011) in IVS until </a:t>
            </a:r>
            <a:r>
              <a:rPr lang="en-GB" sz="1400" dirty="0" smtClean="0"/>
              <a:t>January 2018</a:t>
            </a:r>
          </a:p>
          <a:p>
            <a:pPr lvl="2"/>
            <a:endParaRPr lang="en-US" sz="1400" dirty="0" smtClean="0"/>
          </a:p>
          <a:p>
            <a:pPr marL="628604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ERA GLONASS (PSAP) supports both versions and </a:t>
            </a:r>
            <a:br>
              <a:rPr lang="en-US" sz="1400" dirty="0" smtClean="0"/>
            </a:br>
            <a:r>
              <a:rPr lang="en-US" sz="1400" dirty="0" smtClean="0"/>
              <a:t>OEMs in Russia today use MSD version 1 and only gradually may start moving to version 2</a:t>
            </a:r>
          </a:p>
          <a:p>
            <a:pPr lvl="2"/>
            <a:endParaRPr lang="en-US" sz="1400" dirty="0" smtClean="0"/>
          </a:p>
          <a:p>
            <a:pPr marL="135000" lvl="2"/>
            <a:r>
              <a:rPr lang="en-US" sz="1400" dirty="0" smtClean="0"/>
              <a:t>I_HeERO </a:t>
            </a:r>
            <a:r>
              <a:rPr lang="en-US" sz="1400" dirty="0"/>
              <a:t>(*) countries have </a:t>
            </a:r>
            <a:r>
              <a:rPr lang="en-US" sz="1400" dirty="0" smtClean="0"/>
              <a:t>implemented eCall in PSAPs with equipment which supports both MSD versions 1 &amp; 2, including Finland</a:t>
            </a:r>
          </a:p>
          <a:p>
            <a:pPr marL="135000" lvl="2"/>
            <a:r>
              <a:rPr lang="en-US" sz="1400" dirty="0" smtClean="0"/>
              <a:t>=&gt; </a:t>
            </a:r>
            <a:r>
              <a:rPr lang="en-US" sz="1400" b="1" dirty="0" smtClean="0"/>
              <a:t>No problem with this issue!</a:t>
            </a:r>
            <a:endParaRPr lang="en-GB" sz="1400" b="1" dirty="0" smtClean="0"/>
          </a:p>
          <a:p>
            <a:pPr algn="l"/>
            <a:endParaRPr lang="fi-FI" dirty="0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166985" y="563995"/>
            <a:ext cx="7938294" cy="270272"/>
          </a:xfrm>
          <a:prstGeom prst="rect">
            <a:avLst/>
          </a:prstGeom>
        </p:spPr>
        <p:txBody>
          <a:bodyPr/>
          <a:lstStyle>
            <a:lvl1pPr algn="l" defTabSz="4572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58" b="1" i="0" kern="12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mtClean="0"/>
              <a:t>MSD versions</a:t>
            </a:r>
            <a:endParaRPr lang="en-GB" dirty="0"/>
          </a:p>
        </p:txBody>
      </p:sp>
      <p:pic>
        <p:nvPicPr>
          <p:cNvPr id="4" name="Picture 3" descr="How to get the most from Facebook Like buttons | Socialbrit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132" y="4103665"/>
            <a:ext cx="892419" cy="80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7814"/>
            <a:ext cx="2200193" cy="1466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2059" y="4659982"/>
            <a:ext cx="11365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100" dirty="0" smtClean="0"/>
              <a:t>Photo: www.112.fi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10" y="4155926"/>
            <a:ext cx="35331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I_HeERO: Harmonised eCall European Deployment, </a:t>
            </a:r>
            <a:r>
              <a:rPr lang="en-GB" dirty="0" smtClean="0">
                <a:hlinkClick r:id="rId4"/>
              </a:rPr>
              <a:t>http://iheero.eu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57771" y="1131194"/>
            <a:ext cx="8675490" cy="3578587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defPPr>
              <a:defRPr lang="en-US"/>
            </a:defPPr>
            <a:lvl1pPr marL="0" algn="r" defTabSz="342854" rtl="0" eaLnBrk="1" latinLnBrk="0" hangingPunct="1">
              <a:defRPr sz="1383" b="1" i="0" kern="120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5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09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63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17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271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26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980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34" algn="l" defTabSz="342854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panose="020B0604020202020204" pitchFamily="34" charset="0"/>
              </a:rPr>
              <a:t>TEST OBJECTIVES: interoperability tests focused on the core features of both systems</a:t>
            </a:r>
            <a:r>
              <a:rPr lang="en-GB" sz="1400" dirty="0" smtClean="0">
                <a:cs typeface="Arial" panose="020B0604020202020204" pitchFamily="34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Transmission, decoding and presenting of minimum set of data (MSD)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/>
              <a:t>Voice connection between user of the IVS and PSAP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MSD retransmission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Call back from PSAP to IVS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GB" dirty="0" smtClean="0"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panose="020B0604020202020204" pitchFamily="34" charset="0"/>
              </a:rPr>
              <a:t>A specification has been created for interoperability testing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GB" sz="1600" dirty="0" smtClean="0"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panose="020B0604020202020204" pitchFamily="34" charset="0"/>
              </a:rPr>
              <a:t>Tests in Finland and Russia have been planned and implemented in cooperation with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Ministry of Transport of Russian Federation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JSC GLONASS, which operates the GAIS ERA-GLONASS system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Ministry of Transport and Communications (Finland)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Finnish Transport Safety Agency (Trafi)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VTT Technical Research Centre of Finland Ltd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smtClean="0"/>
              <a:t>Emergency Response Centre Agency (Finland)</a:t>
            </a:r>
          </a:p>
          <a:p>
            <a:pPr marL="135000" lvl="2"/>
            <a:r>
              <a:rPr lang="en-GB" sz="1600" dirty="0" smtClean="0"/>
              <a:t>		(Supported by *</a:t>
            </a:r>
            <a:r>
              <a:rPr lang="en-GB" sz="1600" dirty="0" err="1" smtClean="0"/>
              <a:t>I_HeERO</a:t>
            </a:r>
            <a:r>
              <a:rPr lang="en-GB" sz="1600" dirty="0" smtClean="0"/>
              <a:t> project)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96" y="555526"/>
            <a:ext cx="7938294" cy="270272"/>
          </a:xfrm>
          <a:prstGeom prst="rect">
            <a:avLst/>
          </a:prstGeom>
        </p:spPr>
        <p:txBody>
          <a:bodyPr/>
          <a:lstStyle>
            <a:lvl1pPr algn="l" defTabSz="4572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58" b="1" i="0" kern="120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 smtClean="0"/>
              <a:t>Interoperability tests of eCall and ERA-GLONASS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551913"/>
            <a:ext cx="681883" cy="46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574" y="4512191"/>
            <a:ext cx="280478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/>
              <a:t>*I_HeERO </a:t>
            </a:r>
            <a:r>
              <a:rPr lang="en-GB" sz="1100" dirty="0"/>
              <a:t>project </a:t>
            </a:r>
            <a:r>
              <a:rPr lang="en-GB" sz="1100" dirty="0" smtClean="0"/>
              <a:t>was </a:t>
            </a:r>
            <a:r>
              <a:rPr lang="en-GB" sz="1100" dirty="0"/>
              <a:t>funded under the Connected Europe Fund Annual Programme </a:t>
            </a:r>
            <a:r>
              <a:rPr lang="en-GB" sz="1100" dirty="0" smtClean="0"/>
              <a:t>Grant </a:t>
            </a:r>
            <a:r>
              <a:rPr lang="en-GB" sz="1100" dirty="0"/>
              <a:t>agreement no. 1031743 </a:t>
            </a:r>
            <a:endParaRPr lang="fi-FI" sz="1100" b="1" dirty="0" smtClean="0"/>
          </a:p>
        </p:txBody>
      </p:sp>
      <p:pic>
        <p:nvPicPr>
          <p:cNvPr id="6" name="Picture 5" descr="File:Flag of &lt;strong&gt;Finland&lt;/strong&gt; and &lt;strong&gt;Russia&lt;/strong&gt;.svg - Wikimedia Common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429" y="3349931"/>
            <a:ext cx="1533221" cy="9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1147</Words>
  <Application>Microsoft Office PowerPoint</Application>
  <PresentationFormat>Экран (16:9)</PresentationFormat>
  <Paragraphs>262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you!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admin</cp:lastModifiedBy>
  <cp:revision>14</cp:revision>
  <dcterms:created xsi:type="dcterms:W3CDTF">2017-11-14T14:47:14Z</dcterms:created>
  <dcterms:modified xsi:type="dcterms:W3CDTF">2018-11-16T09:43:15Z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428455285</vt:i4>
  </property>
  <property fmtid="{D5CDD505-2E9C-101B-9397-08002B2CF9AE}" pid="3" name="_NewReviewCycle">
    <vt:lpwstr/>
  </property>
  <property fmtid="{D5CDD505-2E9C-101B-9397-08002B2CF9AE}" pid="4" name="_EmailSubject">
    <vt:lpwstr>Presentation of the report for a speech at the VIII International Congress "ERA-GLONASS"</vt:lpwstr>
  </property>
  <property fmtid="{D5CDD505-2E9C-101B-9397-08002B2CF9AE}" pid="5" name="_AuthorEmail">
    <vt:lpwstr>Henri.Sintonen@vtt.fi</vt:lpwstr>
  </property>
  <property fmtid="{D5CDD505-2E9C-101B-9397-08002B2CF9AE}" pid="6" name="_AuthorEmailDisplayName">
    <vt:lpwstr>Sintonen Henri</vt:lpwstr>
  </property>
</Properties>
</file>