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70" r:id="rId5"/>
    <p:sldId id="274" r:id="rId6"/>
    <p:sldId id="271" r:id="rId7"/>
    <p:sldId id="275" r:id="rId8"/>
    <p:sldId id="273" r:id="rId9"/>
    <p:sldId id="276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4" autoAdjust="0"/>
  </p:normalViewPr>
  <p:slideViewPr>
    <p:cSldViewPr>
      <p:cViewPr>
        <p:scale>
          <a:sx n="102" d="100"/>
          <a:sy n="102" d="100"/>
        </p:scale>
        <p:origin x="-10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A996B-F27D-481D-AC19-B89939050A8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374E-0E12-442B-8200-49CD9C073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мире клиента привлекают в автомобиле такие вещи как: безопасность, дизайн, эргономика, экономичность.  Вопрос безопасности вставится на первое место. Как мы с вами знаем безопасность состоит из двух видов пассивной и активной.  Компания мазда много лет разрабатывает и внедряет инновационные технологии в области пассивной и активной безопасности. Одна из последних разработок это система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Proactive Customer Assistance&amp; Connectivity System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0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вывести функции активной и пассивной безопасности на качественно новый уровень. Она позволяет дистанционно следить за состоянием автомобиля, заблаговременно отслеживать изменение параметров систем автомобиля, влияющих на безопасность.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1211-4E38-4B75-8E09-D8A90DC328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7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данной системы используется не только оборудование установленное на автомобиле, но и каналы передачи информации, серверное оборудование,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облачные хранилища, центры обработки информации.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система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дистанционно определить будущую неисправность, и в минимально возможные сроки направить автомобиль для упреждающего ремонта на СТО.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4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случае аварии наша система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получить помощь на месте ДТП в самые короткие сроки.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4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точной настройки и калибровки систем пассивной и активной безопасности будущих автомобилей мы также используем нашу систему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позволяет совершенствовать и улучшать наши автомобили в реальном времени.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6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говорилось выше,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 данной системы напрямую связана с возможностью удаленной передачи информации. Для этого необходима специальная, хорошо подготовленная и отлаженная среда. На территории Российской федерации такой средой располагает только АО ГЛОНАСС. Мы рассматриваем АО ГЛОНАСС как нашего стратегического партнера в области внедрения и развития системы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территории Российской федерации. Совместно с  АО ГЛОНАС  мы планируем развивать нашу систему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Mazd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интегрировать в нее дополнительные функции связанные не только с безопасностью но и с комфортом.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374E-0E12-442B-8200-49CD9C073F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9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1" y="0"/>
            <a:ext cx="9144000" cy="887071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82204" indent="0" algn="l">
              <a:buFontTx/>
              <a:buNone/>
              <a:defRPr sz="2500" spc="238" baseline="0">
                <a:solidFill>
                  <a:schemeClr val="bg1"/>
                </a:solidFill>
                <a:latin typeface="Interstate-Bold"/>
              </a:defRPr>
            </a:lvl1pPr>
          </a:lstStyle>
          <a:p>
            <a:pPr lvl="0"/>
            <a:r>
              <a:rPr lang="en-US" dirty="0" smtClean="0"/>
              <a:t>MAIN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1707" y="887072"/>
            <a:ext cx="8457286" cy="636341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2200" spc="238" baseline="0">
                <a:latin typeface="Interstate-Bold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71707" y="1733821"/>
            <a:ext cx="8457286" cy="2838880"/>
          </a:xfrm>
          <a:prstGeom prst="rect">
            <a:avLst/>
          </a:prstGeom>
        </p:spPr>
        <p:txBody>
          <a:bodyPr/>
          <a:lstStyle>
            <a:lvl1pPr>
              <a:defRPr sz="1900" spc="79" baseline="0">
                <a:solidFill>
                  <a:schemeClr val="bg1">
                    <a:lumMod val="50000"/>
                  </a:schemeClr>
                </a:solidFill>
                <a:latin typeface="Interstate-Light"/>
              </a:defRPr>
            </a:lvl1pPr>
            <a:lvl2pPr marL="647525" indent="-215446">
              <a:buFontTx/>
              <a:buChar char="-"/>
              <a:defRPr sz="1900" spc="79" baseline="0">
                <a:solidFill>
                  <a:schemeClr val="bg1">
                    <a:lumMod val="50000"/>
                  </a:schemeClr>
                </a:solidFill>
                <a:latin typeface="Interstate-Light"/>
              </a:defRPr>
            </a:lvl2pPr>
            <a:lvl3pPr marL="1079606" indent="-215446">
              <a:buFontTx/>
              <a:buChar char="-"/>
              <a:defRPr sz="1900" spc="79" baseline="0">
                <a:solidFill>
                  <a:schemeClr val="bg1">
                    <a:lumMod val="50000"/>
                  </a:schemeClr>
                </a:solidFill>
                <a:latin typeface="Interstate-Light"/>
              </a:defRPr>
            </a:lvl3pPr>
            <a:lvl4pPr marL="1657884" indent="-362834">
              <a:buFontTx/>
              <a:buChar char="-"/>
              <a:defRPr sz="1900" spc="79" baseline="0">
                <a:solidFill>
                  <a:schemeClr val="bg1">
                    <a:lumMod val="50000"/>
                  </a:schemeClr>
                </a:solidFill>
                <a:latin typeface="Interstate-Light"/>
              </a:defRPr>
            </a:lvl4pPr>
            <a:lvl5pPr>
              <a:defRPr sz="2200">
                <a:solidFill>
                  <a:schemeClr val="bg1">
                    <a:lumMod val="50000"/>
                  </a:schemeClr>
                </a:solidFill>
                <a:latin typeface="Interstate-Light"/>
              </a:defRPr>
            </a:lvl5pPr>
          </a:lstStyle>
          <a:p>
            <a:pPr lvl="0"/>
            <a:r>
              <a:rPr lang="en-US" dirty="0" smtClean="0"/>
              <a:t>Body copy to go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30957" y="4948068"/>
            <a:ext cx="420855" cy="195433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34AD1DF-08BF-4256-8141-153385EB70D8}" type="slidenum">
              <a:rPr lang="en-AU" sz="800" smtClean="0">
                <a:solidFill>
                  <a:prstClr val="black"/>
                </a:solidFill>
                <a:latin typeface="Interstate-Light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800" dirty="0">
              <a:solidFill>
                <a:prstClr val="black"/>
              </a:solidFill>
              <a:latin typeface="Interstate-Ligh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3346" y="4685393"/>
            <a:ext cx="2472930" cy="19543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© Mazda Australia</a:t>
            </a:r>
            <a:r>
              <a:rPr lang="en-AU" sz="800" dirty="0" smtClean="0">
                <a:solidFill>
                  <a:srgbClr val="7F7F7F"/>
                </a:solidFill>
                <a:latin typeface="ArialMT"/>
              </a:rPr>
              <a:t>│ </a:t>
            </a:r>
            <a:r>
              <a:rPr lang="en-AU" sz="800" dirty="0" smtClean="0">
                <a:solidFill>
                  <a:srgbClr val="7F7F7F"/>
                </a:solidFill>
                <a:latin typeface="Arial" panose="020B0604020202020204" pitchFamily="34" charset="0"/>
              </a:rPr>
              <a:t>Strictly Confidential</a:t>
            </a:r>
            <a:endParaRPr lang="en-AU" sz="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/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646115" y="115200"/>
            <a:ext cx="7566953" cy="4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30" baseline="0">
                <a:solidFill>
                  <a:schemeClr val="bg1">
                    <a:lumMod val="75000"/>
                  </a:schemeClr>
                </a:solidFill>
                <a:latin typeface="Interstate Mazda Bold"/>
                <a:cs typeface="Interstate Mazda Bold"/>
              </a:defRPr>
            </a:lvl1pPr>
          </a:lstStyle>
          <a:p>
            <a:pPr lvl="0"/>
            <a:r>
              <a:rPr kumimoji="1" lang="ru-RU" altLang="ja-JP" dirty="0" smtClean="0"/>
              <a:t>1.1 НАЗВАНИЕ ПОДРАЗДЕЛА</a:t>
            </a:r>
            <a:endParaRPr kumimoji="1" lang="en-US" altLang="ja-JP" dirty="0" smtClean="0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6113" y="927361"/>
            <a:ext cx="7885112" cy="2022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Interstate Mazda Light"/>
                <a:cs typeface="Interstate Mazda Ligh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ru-RU" altLang="ja-JP" dirty="0" smtClean="0"/>
              <a:t>Текст текст текст текст текст текст текст текст текст текст текст текст текст текст текст текст текст текст текст текст текст текст текст текст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ru-RU" altLang="ja-JP" dirty="0" smtClean="0"/>
              <a:t>18 пунктов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>
            <a:spLocks noChangeArrowheads="1"/>
          </p:cNvSpPr>
          <p:nvPr userDrawn="1"/>
        </p:nvSpPr>
        <p:spPr bwMode="auto">
          <a:xfrm>
            <a:off x="-2634246" y="2715622"/>
            <a:ext cx="1281875" cy="492443"/>
          </a:xfrm>
          <a:prstGeom prst="rect">
            <a:avLst/>
          </a:prstGeom>
          <a:solidFill>
            <a:srgbClr val="005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3435C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R0 G80 B50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テキスト ボックス 42"/>
          <p:cNvSpPr txBox="1">
            <a:spLocks noChangeArrowheads="1"/>
          </p:cNvSpPr>
          <p:nvPr userDrawn="1"/>
        </p:nvSpPr>
        <p:spPr bwMode="auto">
          <a:xfrm>
            <a:off x="-2634246" y="3121054"/>
            <a:ext cx="1281875" cy="230832"/>
          </a:xfrm>
          <a:prstGeom prst="rect">
            <a:avLst/>
          </a:prstGeom>
          <a:solidFill>
            <a:srgbClr val="376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R55 G100 B70</a:t>
            </a:r>
          </a:p>
        </p:txBody>
      </p:sp>
      <p:sp>
        <p:nvSpPr>
          <p:cNvPr id="44" name="テキスト ボックス 43"/>
          <p:cNvSpPr txBox="1">
            <a:spLocks noChangeArrowheads="1"/>
          </p:cNvSpPr>
          <p:nvPr userDrawn="1"/>
        </p:nvSpPr>
        <p:spPr bwMode="auto">
          <a:xfrm>
            <a:off x="-2634246" y="3318688"/>
            <a:ext cx="1281875" cy="230832"/>
          </a:xfrm>
          <a:prstGeom prst="rect">
            <a:avLst/>
          </a:prstGeom>
          <a:solidFill>
            <a:srgbClr val="6E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R110 G135 B105</a:t>
            </a:r>
          </a:p>
        </p:txBody>
      </p:sp>
      <p:sp>
        <p:nvSpPr>
          <p:cNvPr id="45" name="テキスト ボックス 44"/>
          <p:cNvSpPr txBox="1">
            <a:spLocks noChangeArrowheads="1"/>
          </p:cNvSpPr>
          <p:nvPr userDrawn="1"/>
        </p:nvSpPr>
        <p:spPr bwMode="auto">
          <a:xfrm>
            <a:off x="-2634246" y="3519754"/>
            <a:ext cx="1281875" cy="230832"/>
          </a:xfrm>
          <a:prstGeom prst="rect">
            <a:avLst/>
          </a:prstGeom>
          <a:solidFill>
            <a:srgbClr val="9BA5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R155 G165 B145</a:t>
            </a:r>
          </a:p>
        </p:txBody>
      </p:sp>
      <p:sp>
        <p:nvSpPr>
          <p:cNvPr id="46" name="テキスト ボックス 45"/>
          <p:cNvSpPr txBox="1">
            <a:spLocks noChangeArrowheads="1"/>
          </p:cNvSpPr>
          <p:nvPr userDrawn="1"/>
        </p:nvSpPr>
        <p:spPr bwMode="auto">
          <a:xfrm>
            <a:off x="-2634246" y="3716700"/>
            <a:ext cx="1281875" cy="230832"/>
          </a:xfrm>
          <a:prstGeom prst="rect">
            <a:avLst/>
          </a:prstGeom>
          <a:solidFill>
            <a:srgbClr val="CDD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5032"/>
                </a:solidFill>
                <a:latin typeface="Arial" charset="0"/>
                <a:cs typeface="Arial" charset="0"/>
              </a:rPr>
              <a:t>R205 G215 B200</a:t>
            </a:r>
          </a:p>
        </p:txBody>
      </p:sp>
      <p:sp>
        <p:nvSpPr>
          <p:cNvPr id="47" name="テキスト ボックス 46"/>
          <p:cNvSpPr txBox="1">
            <a:spLocks noChangeArrowheads="1"/>
          </p:cNvSpPr>
          <p:nvPr userDrawn="1"/>
        </p:nvSpPr>
        <p:spPr bwMode="auto">
          <a:xfrm>
            <a:off x="-1355116" y="2715622"/>
            <a:ext cx="1280503" cy="492443"/>
          </a:xfrm>
          <a:prstGeom prst="rect">
            <a:avLst/>
          </a:prstGeom>
          <a:solidFill>
            <a:srgbClr val="B4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126C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G150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テキスト ボックス 47"/>
          <p:cNvSpPr txBox="1">
            <a:spLocks noChangeArrowheads="1"/>
          </p:cNvSpPr>
          <p:nvPr userDrawn="1"/>
        </p:nvSpPr>
        <p:spPr bwMode="auto">
          <a:xfrm>
            <a:off x="-1355116" y="3122427"/>
            <a:ext cx="1280503" cy="230832"/>
          </a:xfrm>
          <a:prstGeom prst="rect">
            <a:avLst/>
          </a:prstGeom>
          <a:solidFill>
            <a:srgbClr val="BEA5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R190 G165 B45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 userDrawn="1"/>
        </p:nvSpPr>
        <p:spPr bwMode="auto">
          <a:xfrm>
            <a:off x="-1355116" y="3318688"/>
            <a:ext cx="1280503" cy="230832"/>
          </a:xfrm>
          <a:prstGeom prst="rect">
            <a:avLst/>
          </a:prstGeom>
          <a:solidFill>
            <a:srgbClr val="D2B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R210 G190 B100</a:t>
            </a:r>
          </a:p>
        </p:txBody>
      </p:sp>
      <p:sp>
        <p:nvSpPr>
          <p:cNvPr id="50" name="テキスト ボックス 49"/>
          <p:cNvSpPr txBox="1">
            <a:spLocks noChangeArrowheads="1"/>
          </p:cNvSpPr>
          <p:nvPr userDrawn="1"/>
        </p:nvSpPr>
        <p:spPr bwMode="auto">
          <a:xfrm>
            <a:off x="-1355116" y="3517695"/>
            <a:ext cx="1280503" cy="230832"/>
          </a:xfrm>
          <a:prstGeom prst="rect">
            <a:avLst/>
          </a:prstGeom>
          <a:solidFill>
            <a:srgbClr val="E6D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R230 G210 B155</a:t>
            </a:r>
          </a:p>
        </p:txBody>
      </p:sp>
      <p:sp>
        <p:nvSpPr>
          <p:cNvPr id="51" name="テキスト ボックス 50"/>
          <p:cNvSpPr txBox="1">
            <a:spLocks noChangeArrowheads="1"/>
          </p:cNvSpPr>
          <p:nvPr userDrawn="1"/>
        </p:nvSpPr>
        <p:spPr bwMode="auto">
          <a:xfrm>
            <a:off x="-1355116" y="3716700"/>
            <a:ext cx="1280503" cy="230832"/>
          </a:xfrm>
          <a:prstGeom prst="rect">
            <a:avLst/>
          </a:prstGeom>
          <a:solidFill>
            <a:srgbClr val="F0E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B49600"/>
                </a:solidFill>
                <a:latin typeface="Arial" charset="0"/>
                <a:cs typeface="Arial" charset="0"/>
              </a:rPr>
              <a:t>R240 G230 B200</a:t>
            </a:r>
          </a:p>
        </p:txBody>
      </p:sp>
      <p:sp>
        <p:nvSpPr>
          <p:cNvPr id="52" name="テキスト ボックス 51"/>
          <p:cNvSpPr txBox="1">
            <a:spLocks noChangeArrowheads="1"/>
          </p:cNvSpPr>
          <p:nvPr userDrawn="1"/>
        </p:nvSpPr>
        <p:spPr bwMode="auto">
          <a:xfrm>
            <a:off x="-1355116" y="3926131"/>
            <a:ext cx="1280503" cy="492443"/>
          </a:xfrm>
          <a:prstGeom prst="rect">
            <a:avLst/>
          </a:prstGeom>
          <a:solidFill>
            <a:srgbClr val="641E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525C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R100 G30 B115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テキスト ボックス 53"/>
          <p:cNvSpPr txBox="1">
            <a:spLocks noChangeArrowheads="1"/>
          </p:cNvSpPr>
          <p:nvPr userDrawn="1"/>
        </p:nvSpPr>
        <p:spPr bwMode="auto">
          <a:xfrm>
            <a:off x="-1355116" y="4332935"/>
            <a:ext cx="1280503" cy="230832"/>
          </a:xfrm>
          <a:prstGeom prst="rect">
            <a:avLst/>
          </a:prstGeom>
          <a:solidFill>
            <a:srgbClr val="784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R120 G75 B135</a:t>
            </a:r>
          </a:p>
        </p:txBody>
      </p:sp>
      <p:sp>
        <p:nvSpPr>
          <p:cNvPr id="55" name="テキスト ボックス 54"/>
          <p:cNvSpPr txBox="1">
            <a:spLocks noChangeArrowheads="1"/>
          </p:cNvSpPr>
          <p:nvPr userDrawn="1"/>
        </p:nvSpPr>
        <p:spPr bwMode="auto">
          <a:xfrm>
            <a:off x="-1355116" y="4529195"/>
            <a:ext cx="1280503" cy="230832"/>
          </a:xfrm>
          <a:prstGeom prst="rect">
            <a:avLst/>
          </a:prstGeom>
          <a:solidFill>
            <a:srgbClr val="9B6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R155 G110 B160</a:t>
            </a:r>
          </a:p>
        </p:txBody>
      </p:sp>
      <p:sp>
        <p:nvSpPr>
          <p:cNvPr id="56" name="テキスト ボックス 55"/>
          <p:cNvSpPr txBox="1">
            <a:spLocks noChangeArrowheads="1"/>
          </p:cNvSpPr>
          <p:nvPr userDrawn="1"/>
        </p:nvSpPr>
        <p:spPr bwMode="auto">
          <a:xfrm>
            <a:off x="-1355116" y="4727516"/>
            <a:ext cx="1280503" cy="230832"/>
          </a:xfrm>
          <a:prstGeom prst="rect">
            <a:avLst/>
          </a:prstGeom>
          <a:solidFill>
            <a:srgbClr val="B9A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R185 G165 B200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 userDrawn="1"/>
        </p:nvSpPr>
        <p:spPr bwMode="auto">
          <a:xfrm>
            <a:off x="-1355116" y="4928581"/>
            <a:ext cx="1280503" cy="230832"/>
          </a:xfrm>
          <a:prstGeom prst="rect">
            <a:avLst/>
          </a:prstGeom>
          <a:solidFill>
            <a:srgbClr val="E1CD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641E73"/>
                </a:solidFill>
                <a:latin typeface="Arial" charset="0"/>
                <a:cs typeface="Arial" charset="0"/>
              </a:rPr>
              <a:t>R225 G205 B225</a:t>
            </a:r>
          </a:p>
        </p:txBody>
      </p:sp>
      <p:sp>
        <p:nvSpPr>
          <p:cNvPr id="59" name="テキスト ボックス 58"/>
          <p:cNvSpPr txBox="1">
            <a:spLocks noChangeArrowheads="1"/>
          </p:cNvSpPr>
          <p:nvPr userDrawn="1"/>
        </p:nvSpPr>
        <p:spPr bwMode="auto">
          <a:xfrm>
            <a:off x="-2635619" y="-4763"/>
            <a:ext cx="2561006" cy="63094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Black C</a:t>
            </a:r>
          </a:p>
          <a:p>
            <a:pPr algn="l"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R0 G0 B0</a:t>
            </a:r>
          </a:p>
          <a:p>
            <a:pPr algn="l">
              <a:defRPr/>
            </a:pPr>
            <a:endParaRPr lang="en-US" altLang="ja-JP" sz="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endParaRPr lang="ja-JP" altLang="en-US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テキスト ボックス 59"/>
          <p:cNvSpPr txBox="1">
            <a:spLocks noChangeArrowheads="1"/>
          </p:cNvSpPr>
          <p:nvPr userDrawn="1"/>
        </p:nvSpPr>
        <p:spPr bwMode="auto">
          <a:xfrm>
            <a:off x="-2635619" y="519387"/>
            <a:ext cx="2561006" cy="230832"/>
          </a:xfrm>
          <a:prstGeom prst="rect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R85 G85 B85</a:t>
            </a:r>
          </a:p>
        </p:txBody>
      </p:sp>
      <p:sp>
        <p:nvSpPr>
          <p:cNvPr id="61" name="テキスト ボックス 60"/>
          <p:cNvSpPr txBox="1">
            <a:spLocks noChangeArrowheads="1"/>
          </p:cNvSpPr>
          <p:nvPr userDrawn="1"/>
        </p:nvSpPr>
        <p:spPr bwMode="auto">
          <a:xfrm>
            <a:off x="-2635619" y="716335"/>
            <a:ext cx="2561006" cy="230832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R135 G135 B135</a:t>
            </a:r>
          </a:p>
        </p:txBody>
      </p:sp>
      <p:sp>
        <p:nvSpPr>
          <p:cNvPr id="62" name="テキスト ボックス 61"/>
          <p:cNvSpPr txBox="1">
            <a:spLocks noChangeArrowheads="1"/>
          </p:cNvSpPr>
          <p:nvPr userDrawn="1"/>
        </p:nvSpPr>
        <p:spPr bwMode="auto">
          <a:xfrm>
            <a:off x="-2635619" y="911224"/>
            <a:ext cx="2561006" cy="23083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R180 G180 B180</a:t>
            </a:r>
          </a:p>
        </p:txBody>
      </p:sp>
      <p:sp>
        <p:nvSpPr>
          <p:cNvPr id="63" name="テキスト ボックス 62"/>
          <p:cNvSpPr txBox="1">
            <a:spLocks noChangeArrowheads="1"/>
          </p:cNvSpPr>
          <p:nvPr userDrawn="1"/>
        </p:nvSpPr>
        <p:spPr bwMode="auto">
          <a:xfrm>
            <a:off x="-2635619" y="1106113"/>
            <a:ext cx="2561006" cy="230832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  <a:cs typeface="Arial" charset="0"/>
              </a:rPr>
              <a:t>R220 G220 B220</a:t>
            </a:r>
          </a:p>
        </p:txBody>
      </p:sp>
      <p:sp>
        <p:nvSpPr>
          <p:cNvPr id="64" name="テキスト ボックス 63"/>
          <p:cNvSpPr txBox="1">
            <a:spLocks noChangeArrowheads="1"/>
          </p:cNvSpPr>
          <p:nvPr userDrawn="1"/>
        </p:nvSpPr>
        <p:spPr bwMode="auto">
          <a:xfrm>
            <a:off x="-2635619" y="1316914"/>
            <a:ext cx="1280503" cy="492443"/>
          </a:xfrm>
          <a:prstGeom prst="rect">
            <a:avLst/>
          </a:prstGeom>
          <a:solidFill>
            <a:srgbClr val="0F1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296C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 G20 B55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テキスト ボックス 64"/>
          <p:cNvSpPr txBox="1">
            <a:spLocks noChangeArrowheads="1"/>
          </p:cNvSpPr>
          <p:nvPr userDrawn="1"/>
        </p:nvSpPr>
        <p:spPr bwMode="auto">
          <a:xfrm>
            <a:off x="-2635619" y="1721660"/>
            <a:ext cx="1280503" cy="230832"/>
          </a:xfrm>
          <a:prstGeom prst="rect">
            <a:avLst/>
          </a:prstGeom>
          <a:solidFill>
            <a:srgbClr val="1E3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R30 G55 B90</a:t>
            </a:r>
          </a:p>
        </p:txBody>
      </p:sp>
      <p:sp>
        <p:nvSpPr>
          <p:cNvPr id="66" name="テキスト ボックス 65"/>
          <p:cNvSpPr txBox="1">
            <a:spLocks noChangeArrowheads="1"/>
          </p:cNvSpPr>
          <p:nvPr userDrawn="1"/>
        </p:nvSpPr>
        <p:spPr bwMode="auto">
          <a:xfrm>
            <a:off x="-2635619" y="1915863"/>
            <a:ext cx="1280503" cy="230832"/>
          </a:xfrm>
          <a:prstGeom prst="rect">
            <a:avLst/>
          </a:prstGeom>
          <a:solidFill>
            <a:srgbClr val="50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R80 G100 B130</a:t>
            </a:r>
          </a:p>
        </p:txBody>
      </p:sp>
      <p:sp>
        <p:nvSpPr>
          <p:cNvPr id="67" name="テキスト ボックス 66"/>
          <p:cNvSpPr txBox="1">
            <a:spLocks noChangeArrowheads="1"/>
          </p:cNvSpPr>
          <p:nvPr userDrawn="1"/>
        </p:nvSpPr>
        <p:spPr bwMode="auto">
          <a:xfrm>
            <a:off x="-2635619" y="2108007"/>
            <a:ext cx="1280503" cy="230832"/>
          </a:xfrm>
          <a:prstGeom prst="rect">
            <a:avLst/>
          </a:prstGeom>
          <a:solidFill>
            <a:srgbClr val="829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R130 G145 B165</a:t>
            </a:r>
          </a:p>
        </p:txBody>
      </p:sp>
      <p:sp>
        <p:nvSpPr>
          <p:cNvPr id="68" name="テキスト ボックス 67"/>
          <p:cNvSpPr txBox="1">
            <a:spLocks noChangeArrowheads="1"/>
          </p:cNvSpPr>
          <p:nvPr userDrawn="1"/>
        </p:nvSpPr>
        <p:spPr bwMode="auto">
          <a:xfrm>
            <a:off x="-2635619" y="2307013"/>
            <a:ext cx="1280503" cy="230832"/>
          </a:xfrm>
          <a:prstGeom prst="rect">
            <a:avLst/>
          </a:prstGeom>
          <a:solidFill>
            <a:srgbClr val="B9BE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0F1437"/>
                </a:solidFill>
                <a:latin typeface="Arial" charset="0"/>
                <a:cs typeface="Arial" charset="0"/>
              </a:rPr>
              <a:t>R185 G190 B200</a:t>
            </a:r>
          </a:p>
        </p:txBody>
      </p:sp>
      <p:sp>
        <p:nvSpPr>
          <p:cNvPr id="69" name="テキスト ボックス 68"/>
          <p:cNvSpPr txBox="1">
            <a:spLocks noChangeArrowheads="1"/>
          </p:cNvSpPr>
          <p:nvPr userDrawn="1"/>
        </p:nvSpPr>
        <p:spPr bwMode="auto">
          <a:xfrm>
            <a:off x="-1355116" y="1319659"/>
            <a:ext cx="1280503" cy="492443"/>
          </a:xfrm>
          <a:prstGeom prst="rect">
            <a:avLst/>
          </a:prstGeom>
          <a:solidFill>
            <a:srgbClr val="910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1955C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R145 G10 B45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テキスト ボックス 69"/>
          <p:cNvSpPr txBox="1">
            <a:spLocks noChangeArrowheads="1"/>
          </p:cNvSpPr>
          <p:nvPr userDrawn="1"/>
        </p:nvSpPr>
        <p:spPr bwMode="auto">
          <a:xfrm>
            <a:off x="-1355116" y="1720288"/>
            <a:ext cx="1280503" cy="230832"/>
          </a:xfrm>
          <a:prstGeom prst="rect">
            <a:avLst/>
          </a:prstGeom>
          <a:solidFill>
            <a:srgbClr val="A041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R160 G65 B75</a:t>
            </a:r>
          </a:p>
        </p:txBody>
      </p:sp>
      <p:sp>
        <p:nvSpPr>
          <p:cNvPr id="71" name="テキスト ボックス 70"/>
          <p:cNvSpPr txBox="1">
            <a:spLocks noChangeArrowheads="1"/>
          </p:cNvSpPr>
          <p:nvPr userDrawn="1"/>
        </p:nvSpPr>
        <p:spPr bwMode="auto">
          <a:xfrm>
            <a:off x="-1355116" y="1913804"/>
            <a:ext cx="1280503" cy="230832"/>
          </a:xfrm>
          <a:prstGeom prst="rect">
            <a:avLst/>
          </a:prstGeom>
          <a:solidFill>
            <a:srgbClr val="B4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B110</a:t>
            </a:r>
          </a:p>
        </p:txBody>
      </p:sp>
      <p:sp>
        <p:nvSpPr>
          <p:cNvPr id="72" name="テキスト ボックス 71"/>
          <p:cNvSpPr txBox="1">
            <a:spLocks noChangeArrowheads="1"/>
          </p:cNvSpPr>
          <p:nvPr userDrawn="1"/>
        </p:nvSpPr>
        <p:spPr bwMode="auto">
          <a:xfrm>
            <a:off x="-1355116" y="2107321"/>
            <a:ext cx="1280503" cy="230832"/>
          </a:xfrm>
          <a:prstGeom prst="rect">
            <a:avLst/>
          </a:prstGeom>
          <a:solidFill>
            <a:srgbClr val="D7A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R215 G160 B150</a:t>
            </a:r>
          </a:p>
        </p:txBody>
      </p:sp>
      <p:sp>
        <p:nvSpPr>
          <p:cNvPr id="73" name="テキスト ボックス 72"/>
          <p:cNvSpPr txBox="1">
            <a:spLocks noChangeArrowheads="1"/>
          </p:cNvSpPr>
          <p:nvPr userDrawn="1"/>
        </p:nvSpPr>
        <p:spPr bwMode="auto">
          <a:xfrm>
            <a:off x="-1355116" y="2308386"/>
            <a:ext cx="1280503" cy="230832"/>
          </a:xfrm>
          <a:prstGeom prst="rect">
            <a:avLst/>
          </a:prstGeom>
          <a:solidFill>
            <a:srgbClr val="EBD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910A2D"/>
                </a:solidFill>
                <a:latin typeface="Arial" charset="0"/>
                <a:cs typeface="Arial" charset="0"/>
              </a:rPr>
              <a:t>R235 G210 B200</a:t>
            </a:r>
          </a:p>
        </p:txBody>
      </p:sp>
      <p:sp>
        <p:nvSpPr>
          <p:cNvPr id="74" name="テキスト ボックス 73"/>
          <p:cNvSpPr txBox="1">
            <a:spLocks noChangeArrowheads="1"/>
          </p:cNvSpPr>
          <p:nvPr userDrawn="1"/>
        </p:nvSpPr>
        <p:spPr bwMode="auto">
          <a:xfrm>
            <a:off x="-2632874" y="3926131"/>
            <a:ext cx="1281875" cy="492443"/>
          </a:xfrm>
          <a:prstGeom prst="rect">
            <a:avLst/>
          </a:prstGeom>
          <a:solidFill>
            <a:srgbClr val="7D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PANTONE 7610C</a:t>
            </a:r>
          </a:p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R125 G25 B0</a:t>
            </a:r>
          </a:p>
          <a:p>
            <a:pPr>
              <a:defRPr/>
            </a:pPr>
            <a:endParaRPr lang="ja-JP" altLang="en-US" sz="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テキスト ボックス 74"/>
          <p:cNvSpPr txBox="1">
            <a:spLocks noChangeArrowheads="1"/>
          </p:cNvSpPr>
          <p:nvPr userDrawn="1"/>
        </p:nvSpPr>
        <p:spPr bwMode="auto">
          <a:xfrm>
            <a:off x="-2632874" y="4330190"/>
            <a:ext cx="1281875" cy="230832"/>
          </a:xfrm>
          <a:prstGeom prst="rect">
            <a:avLst/>
          </a:prstGeom>
          <a:solidFill>
            <a:srgbClr val="964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R150 G70 B35</a:t>
            </a:r>
          </a:p>
        </p:txBody>
      </p:sp>
      <p:sp>
        <p:nvSpPr>
          <p:cNvPr id="76" name="テキスト ボックス 75"/>
          <p:cNvSpPr txBox="1">
            <a:spLocks noChangeArrowheads="1"/>
          </p:cNvSpPr>
          <p:nvPr userDrawn="1"/>
        </p:nvSpPr>
        <p:spPr bwMode="auto">
          <a:xfrm>
            <a:off x="-2632874" y="4527138"/>
            <a:ext cx="1281875" cy="230832"/>
          </a:xfrm>
          <a:prstGeom prst="rect">
            <a:avLst/>
          </a:prstGeom>
          <a:solidFill>
            <a:srgbClr val="B46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R180 G110 B75</a:t>
            </a:r>
          </a:p>
        </p:txBody>
      </p:sp>
      <p:sp>
        <p:nvSpPr>
          <p:cNvPr id="77" name="テキスト ボックス 76"/>
          <p:cNvSpPr txBox="1">
            <a:spLocks noChangeArrowheads="1"/>
          </p:cNvSpPr>
          <p:nvPr userDrawn="1"/>
        </p:nvSpPr>
        <p:spPr bwMode="auto">
          <a:xfrm>
            <a:off x="-2632874" y="4727516"/>
            <a:ext cx="1281875" cy="230832"/>
          </a:xfrm>
          <a:prstGeom prst="rect">
            <a:avLst/>
          </a:prstGeom>
          <a:solidFill>
            <a:srgbClr val="C89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R200 G155 B130</a:t>
            </a:r>
          </a:p>
        </p:txBody>
      </p:sp>
      <p:sp>
        <p:nvSpPr>
          <p:cNvPr id="78" name="テキスト ボックス 77"/>
          <p:cNvSpPr txBox="1">
            <a:spLocks noChangeArrowheads="1"/>
          </p:cNvSpPr>
          <p:nvPr userDrawn="1"/>
        </p:nvSpPr>
        <p:spPr bwMode="auto">
          <a:xfrm>
            <a:off x="-2632874" y="4925150"/>
            <a:ext cx="1281875" cy="230832"/>
          </a:xfrm>
          <a:prstGeom prst="rect">
            <a:avLst/>
          </a:prstGeom>
          <a:solidFill>
            <a:srgbClr val="E1C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900" smtClean="0">
                <a:solidFill>
                  <a:srgbClr val="7D1900"/>
                </a:solidFill>
                <a:latin typeface="Arial" charset="0"/>
                <a:cs typeface="Arial" charset="0"/>
              </a:rPr>
              <a:t>R225 G200 B185</a:t>
            </a:r>
          </a:p>
        </p:txBody>
      </p:sp>
    </p:spTree>
    <p:extLst>
      <p:ext uri="{BB962C8B-B14F-4D97-AF65-F5344CB8AC3E}">
        <p14:creationId xmlns:p14="http://schemas.microsoft.com/office/powerpoint/2010/main" val="150803893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69" y="1275606"/>
            <a:ext cx="273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Томас Роте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07580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«Удаленный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 штатной системой технического состояния автомобиля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Mazda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Dongle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безопасного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65" y="2067694"/>
            <a:ext cx="8231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технического и послепродажного обслуживания </a:t>
            </a:r>
            <a:r>
              <a:rPr lang="en-US" sz="14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Mazda Motor </a:t>
            </a:r>
            <a:r>
              <a:rPr lang="en-US" sz="1400" b="1" dirty="0" err="1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endParaRPr lang="ru-RU" sz="1400" b="1" dirty="0" smtClean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361261"/>
            <a:ext cx="745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активной и пассивной  безопасности автомобилей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MAZDA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Proactive Customer Assistance&amp; Connectivity System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46397" r="49523" b="36633"/>
          <a:stretch/>
        </p:blipFill>
        <p:spPr bwMode="auto">
          <a:xfrm rot="10800000">
            <a:off x="2915816" y="3330044"/>
            <a:ext cx="3083164" cy="9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686" y="1920776"/>
            <a:ext cx="6238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диагностического прибора 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GSM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картой связи и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постоянного мониторинга 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рамках системы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Proactive Customer Assistance&amp; Connectivity System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01" y="84355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Качественно улучшить показатели безопасности позволит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инновационного оборудования для удаленной диагностики, позволяющего 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-получать информацию о состоянии всех возможных параметров в онлайн режиме,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осуществлять удаленный мониторинг всех доступных параметров автомобиля.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497169"/>
            <a:ext cx="7672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работы системы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dirty="0"/>
              <a:t>Proactive Customer Assistance&amp; Connectivity System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7577"/>
            <a:ext cx="1836688" cy="1213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74" y="728385"/>
            <a:ext cx="1428431" cy="185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7577"/>
            <a:ext cx="1555397" cy="1166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55" y="783093"/>
            <a:ext cx="1203634" cy="1203634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8328096">
            <a:off x="1918770" y="2045028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eft-Right Arrow 8"/>
          <p:cNvSpPr/>
          <p:nvPr/>
        </p:nvSpPr>
        <p:spPr>
          <a:xfrm>
            <a:off x="5037417" y="1554073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eft-Right Arrow 9"/>
          <p:cNvSpPr/>
          <p:nvPr/>
        </p:nvSpPr>
        <p:spPr>
          <a:xfrm rot="5400000">
            <a:off x="6620421" y="2383943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22" y="928050"/>
            <a:ext cx="1809015" cy="160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4" y="1123590"/>
            <a:ext cx="1836688" cy="1213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8" y="3642276"/>
            <a:ext cx="936104" cy="1213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47" y="93892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неисправность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37077"/>
            <a:ext cx="2691556" cy="2018667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 rot="5400000">
            <a:off x="407461" y="2759949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Left-Right Arrow 12"/>
          <p:cNvSpPr/>
          <p:nvPr/>
        </p:nvSpPr>
        <p:spPr>
          <a:xfrm>
            <a:off x="1677513" y="3939902"/>
            <a:ext cx="1454327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4" y="1557436"/>
            <a:ext cx="448536" cy="34583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3" y="1093272"/>
            <a:ext cx="5832649" cy="404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-Right Arrow 13"/>
          <p:cNvSpPr/>
          <p:nvPr/>
        </p:nvSpPr>
        <p:spPr>
          <a:xfrm rot="8048829">
            <a:off x="6230022" y="2160937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eft-Right Arrow 14"/>
          <p:cNvSpPr/>
          <p:nvPr/>
        </p:nvSpPr>
        <p:spPr>
          <a:xfrm>
            <a:off x="2267744" y="1349935"/>
            <a:ext cx="4464495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4644008" y="3469446"/>
            <a:ext cx="4176464" cy="1334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4" y="1123590"/>
            <a:ext cx="1836688" cy="1213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8" y="3642276"/>
            <a:ext cx="936104" cy="1213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4035" y="93892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авария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66" y="2937358"/>
            <a:ext cx="2557848" cy="1918386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57574" y="1374066"/>
            <a:ext cx="1440160" cy="11661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345" y="987181"/>
            <a:ext cx="5698859" cy="3900353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 rot="5400000">
            <a:off x="407461" y="2705183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Left-Right Arrow 12"/>
          <p:cNvSpPr/>
          <p:nvPr/>
        </p:nvSpPr>
        <p:spPr>
          <a:xfrm>
            <a:off x="1749520" y="3921011"/>
            <a:ext cx="1454327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-Right Arrow 13"/>
          <p:cNvSpPr/>
          <p:nvPr/>
        </p:nvSpPr>
        <p:spPr>
          <a:xfrm rot="8048829">
            <a:off x="5838140" y="2310676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40284"/>
            <a:ext cx="2286614" cy="17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 animBg="1"/>
      <p:bldP spid="13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45" y="728385"/>
            <a:ext cx="1428431" cy="1851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61016"/>
            <a:ext cx="1044291" cy="1044291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580317" y="1150164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eft-Right Arrow 9"/>
          <p:cNvSpPr/>
          <p:nvPr/>
        </p:nvSpPr>
        <p:spPr>
          <a:xfrm rot="5400000">
            <a:off x="7251393" y="2181216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" y="814096"/>
            <a:ext cx="2548149" cy="1541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56" y="3000684"/>
            <a:ext cx="2495442" cy="13883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3017567"/>
            <a:ext cx="2171077" cy="1388683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2821719" y="1150164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eft-Right Arrow 15"/>
          <p:cNvSpPr/>
          <p:nvPr/>
        </p:nvSpPr>
        <p:spPr>
          <a:xfrm>
            <a:off x="4744019" y="3459880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Left-Right Arrow 16"/>
          <p:cNvSpPr/>
          <p:nvPr/>
        </p:nvSpPr>
        <p:spPr>
          <a:xfrm rot="3141226">
            <a:off x="986487" y="2844184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40" y="4511473"/>
            <a:ext cx="8525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Дальнейшее развитие системы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dirty="0"/>
              <a:t>Proactive Customer Assistance&amp; Connectivity System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0" y="3077976"/>
            <a:ext cx="1836688" cy="1213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91477"/>
            <a:ext cx="1428431" cy="185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51944"/>
            <a:ext cx="2232248" cy="1491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4960"/>
            <a:ext cx="2232248" cy="512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8" y="2213152"/>
            <a:ext cx="918305" cy="692230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2360918" y="3432711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eft-Right Arrow 13"/>
          <p:cNvSpPr/>
          <p:nvPr/>
        </p:nvSpPr>
        <p:spPr>
          <a:xfrm>
            <a:off x="5220072" y="3420357"/>
            <a:ext cx="91493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63" y="1083665"/>
            <a:ext cx="4180727" cy="12002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26" y="2213152"/>
            <a:ext cx="897801" cy="6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55726"/>
            <a:ext cx="530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179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434</Words>
  <Application>Microsoft Office PowerPoint</Application>
  <PresentationFormat>Экран (16:9)</PresentationFormat>
  <Paragraphs>33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admin</cp:lastModifiedBy>
  <cp:revision>38</cp:revision>
  <dcterms:created xsi:type="dcterms:W3CDTF">2017-11-14T14:47:14Z</dcterms:created>
  <dcterms:modified xsi:type="dcterms:W3CDTF">2018-11-19T11:03:07Z</dcterms:modified>
</cp:coreProperties>
</file>