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E6D"/>
    <a:srgbClr val="0E2A42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35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656AA-8415-459A-8A60-E74C5920F4A0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44416-5C4A-4184-877F-15C618C7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3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A2298-B30F-4933-AA43-A9F6D4C9081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8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A2298-B30F-4933-AA43-A9F6D4C9081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8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1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7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0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33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0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0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6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1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6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E968F-BD55-4EC2-88EF-22CAADCA85A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7ED8-D625-4647-8033-B80FB8DF3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43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589" y="1275606"/>
            <a:ext cx="7364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D5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ПОЛТОРАЦКИЙ</a:t>
            </a:r>
            <a:endParaRPr lang="ru-RU" sz="4800" dirty="0" smtClean="0">
              <a:solidFill>
                <a:srgbClr val="1D5E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dirty="0" smtClean="0">
                <a:solidFill>
                  <a:srgbClr val="1D5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ВИТАЛИЙ ЕВГЕНЬЕВИЧ</a:t>
            </a:r>
            <a:endParaRPr lang="ru-RU" sz="4800" dirty="0">
              <a:solidFill>
                <a:srgbClr val="1D5E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38" y="3075198"/>
            <a:ext cx="72936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и средства предупреждения,</a:t>
            </a:r>
            <a:br>
              <a:rPr lang="ru-RU" sz="3200" dirty="0" smtClean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реагирования  и реконструкции </a:t>
            </a:r>
            <a:r>
              <a:rPr lang="ru-RU" sz="3200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ДТП </a:t>
            </a:r>
          </a:p>
        </p:txBody>
      </p:sp>
    </p:spTree>
    <p:extLst>
      <p:ext uri="{BB962C8B-B14F-4D97-AF65-F5344CB8AC3E}">
        <p14:creationId xmlns:p14="http://schemas.microsoft.com/office/powerpoint/2010/main" val="419313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/>
          <a:stretch/>
        </p:blipFill>
        <p:spPr>
          <a:xfrm flipH="1">
            <a:off x="3850887" y="0"/>
            <a:ext cx="5293113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307" y="664409"/>
            <a:ext cx="6939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3A81BE"/>
                </a:solidFill>
              </a:rPr>
              <a:t>СРЕДСТВА </a:t>
            </a:r>
            <a:r>
              <a:rPr lang="ru-RU" sz="1500" b="1" dirty="0" smtClean="0">
                <a:solidFill>
                  <a:srgbClr val="3A81BE"/>
                </a:solidFill>
              </a:rPr>
              <a:t>ПРЕДУПРЕЖДЕНИЯ И РЕКОНСТРУКЦИИ </a:t>
            </a:r>
            <a:r>
              <a:rPr lang="ru-RU" sz="1500" b="1" dirty="0">
                <a:solidFill>
                  <a:srgbClr val="3A81BE"/>
                </a:solidFill>
              </a:rPr>
              <a:t>ИНЦИДЕНТОВ. </a:t>
            </a:r>
            <a:r>
              <a:rPr lang="ru-RU" sz="1500" b="1" dirty="0" smtClean="0">
                <a:solidFill>
                  <a:srgbClr val="3A81BE"/>
                </a:solidFill>
              </a:rPr>
              <a:t> ГЛОНАСС  - ТСК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4822" y="4213872"/>
            <a:ext cx="7031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A81BE"/>
                </a:solidFill>
              </a:rPr>
              <a:t>СИСТЕМА ПОЗВОЛИТ ВЫЯВИТЬ ВОДИТЕЛЕЙ С АГРЕССИВНОЙ МАНЕРОЙ ВОЖДЕНИЯ. </a:t>
            </a:r>
          </a:p>
          <a:p>
            <a:r>
              <a:rPr lang="ru-RU" sz="1400" b="1" dirty="0" smtClean="0">
                <a:solidFill>
                  <a:srgbClr val="3A81BE"/>
                </a:solidFill>
              </a:rPr>
              <a:t>ЭТО ПОВЫСИТ БЕЗОПАСНОСТЬ И КАЧЕСТВО ПЕРЕВОЗКИ ПАССАЖИРОВ И СОКРАТИТ ЭКСПЛУАТАЦИОННЫЕ ИЗДЕРЖКИ.</a:t>
            </a:r>
            <a:endParaRPr lang="ru-RU" sz="1400" b="1" dirty="0">
              <a:solidFill>
                <a:srgbClr val="3A81B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79" y="2340582"/>
            <a:ext cx="377953" cy="353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8" y="1131590"/>
            <a:ext cx="2714823" cy="1409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3" y="2677057"/>
            <a:ext cx="2653692" cy="14357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8163" y="1581515"/>
            <a:ext cx="25186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5365D"/>
                </a:solidFill>
              </a:rPr>
              <a:t>ОПАСНЫЕ МАНЕВРЫ</a:t>
            </a: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>
              <a:solidFill>
                <a:srgbClr val="05365D"/>
              </a:solidFill>
            </a:endParaRPr>
          </a:p>
          <a:p>
            <a:r>
              <a:rPr lang="ru-RU" sz="1000" b="1" dirty="0">
                <a:solidFill>
                  <a:srgbClr val="05365D"/>
                </a:solidFill>
              </a:rPr>
              <a:t>РЕЗКИЕ УСКОРЕНИЯ И </a:t>
            </a:r>
            <a:r>
              <a:rPr lang="ru-RU" sz="1000" b="1" dirty="0" smtClean="0">
                <a:solidFill>
                  <a:srgbClr val="05365D"/>
                </a:solidFill>
              </a:rPr>
              <a:t>ТОРМОЖЕНИЯ</a:t>
            </a:r>
            <a:endParaRPr lang="ru-RU" sz="1000" b="1" dirty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>
              <a:solidFill>
                <a:srgbClr val="05365D"/>
              </a:solidFill>
            </a:endParaRPr>
          </a:p>
          <a:p>
            <a:r>
              <a:rPr lang="ru-RU" sz="1000" b="1" dirty="0" smtClean="0">
                <a:solidFill>
                  <a:srgbClr val="05365D"/>
                </a:solidFill>
              </a:rPr>
              <a:t>ПРЕВЫШЕНИЯ </a:t>
            </a:r>
            <a:r>
              <a:rPr lang="ru-RU" sz="1000" b="1" dirty="0">
                <a:solidFill>
                  <a:srgbClr val="05365D"/>
                </a:solidFill>
              </a:rPr>
              <a:t>СКОРОСТИ</a:t>
            </a: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>
              <a:solidFill>
                <a:srgbClr val="05365D"/>
              </a:solidFill>
            </a:endParaRPr>
          </a:p>
          <a:p>
            <a:r>
              <a:rPr lang="ru-RU" sz="1000" b="1" dirty="0">
                <a:solidFill>
                  <a:srgbClr val="05365D"/>
                </a:solidFill>
              </a:rPr>
              <a:t>ЕЗДА В НОЧНОЕ ВРЕМЯ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48" y="1509803"/>
            <a:ext cx="631937" cy="3542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48" y="2102735"/>
            <a:ext cx="631937" cy="3542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48" y="2681378"/>
            <a:ext cx="631937" cy="3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48" y="3324316"/>
            <a:ext cx="631937" cy="354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08581" y="4822032"/>
            <a:ext cx="3706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-10-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197276"/>
            <a:ext cx="776362" cy="7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6150769" y="1138709"/>
            <a:ext cx="2993231" cy="298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0" y="1131590"/>
            <a:ext cx="2988000" cy="29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307" y="664409"/>
            <a:ext cx="6198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3A81BE"/>
                </a:solidFill>
              </a:rPr>
              <a:t>СРЕДСТВА </a:t>
            </a:r>
            <a:r>
              <a:rPr lang="ru-RU" sz="1500" b="1" dirty="0" smtClean="0">
                <a:solidFill>
                  <a:srgbClr val="3A81BE"/>
                </a:solidFill>
              </a:rPr>
              <a:t>ПРЕДУПРЕЖДЕНИЯ ИНЦИДЕНТОВ</a:t>
            </a:r>
            <a:r>
              <a:rPr lang="ru-RU" sz="1500" b="1" dirty="0">
                <a:solidFill>
                  <a:srgbClr val="3A81BE"/>
                </a:solidFill>
              </a:rPr>
              <a:t>. </a:t>
            </a:r>
            <a:r>
              <a:rPr lang="ru-RU" sz="1500" b="1" dirty="0" smtClean="0">
                <a:solidFill>
                  <a:srgbClr val="3A81BE"/>
                </a:solidFill>
              </a:rPr>
              <a:t> ВИДЕОАНАЛИТИКА, </a:t>
            </a:r>
            <a:r>
              <a:rPr lang="en-US" sz="1500" b="1" dirty="0" smtClean="0">
                <a:solidFill>
                  <a:srgbClr val="3A81BE"/>
                </a:solidFill>
              </a:rPr>
              <a:t>ADAS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3395" y="4324917"/>
            <a:ext cx="784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A81BE"/>
                </a:solidFill>
              </a:rPr>
              <a:t>АППАРАТУРА ПОДДЕРЖКИ ДЕЙСТВИЙ ВОДИТЕЛЕЙ КОНТРОЛИРУЕТ ИХ СОСТОЯНИЕ И ПОВЕДЕНИЕ, ПРЕДУПРЕЖДАЕТ О ПРОБЛЕМАХ И ИНФОРМИРУЕТ ДИСПЕТЧЕРОВ ОБ ИНЦИДЕНТАХ </a:t>
            </a:r>
            <a:endParaRPr lang="ru-RU" sz="1400" b="1" dirty="0">
              <a:solidFill>
                <a:srgbClr val="3A81B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8251" y="1324426"/>
            <a:ext cx="1704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5365D"/>
                </a:solidFill>
              </a:rPr>
              <a:t>УСТАЛОСТЬ</a:t>
            </a: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r>
              <a:rPr lang="ru-RU" sz="1000" b="1" dirty="0" smtClean="0">
                <a:solidFill>
                  <a:srgbClr val="05365D"/>
                </a:solidFill>
              </a:rPr>
              <a:t>КУРЕНИЕ</a:t>
            </a: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r>
              <a:rPr lang="ru-RU" sz="1000" b="1" dirty="0" smtClean="0">
                <a:solidFill>
                  <a:srgbClr val="05365D"/>
                </a:solidFill>
              </a:rPr>
              <a:t>РАЗГОВОР ПО ТЕЛЕФОНУ</a:t>
            </a: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r>
              <a:rPr lang="ru-RU" sz="1000" b="1" dirty="0" smtClean="0">
                <a:solidFill>
                  <a:srgbClr val="05365D"/>
                </a:solidFill>
              </a:rPr>
              <a:t>ОПАСНЫЕ СБЛИЖЕНИЯ</a:t>
            </a: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r>
              <a:rPr lang="ru-RU" sz="1000" b="1" dirty="0" smtClean="0">
                <a:solidFill>
                  <a:srgbClr val="05365D"/>
                </a:solidFill>
              </a:rPr>
              <a:t>ВЫЕЗД НА «ВСТРЕЧКУ»</a:t>
            </a: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endParaRPr lang="ru-RU" sz="1000" b="1" dirty="0" smtClean="0">
              <a:solidFill>
                <a:srgbClr val="05365D"/>
              </a:solidFill>
            </a:endParaRPr>
          </a:p>
          <a:p>
            <a:r>
              <a:rPr lang="ru-RU" sz="1000" b="1" dirty="0" smtClean="0">
                <a:solidFill>
                  <a:srgbClr val="05365D"/>
                </a:solidFill>
              </a:rPr>
              <a:t>ВЫЕЗД НА ОБОЧИНУ</a:t>
            </a:r>
            <a:endParaRPr lang="ru-RU" sz="1000" b="1" dirty="0">
              <a:solidFill>
                <a:srgbClr val="05365D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76" y="1135819"/>
            <a:ext cx="1547302" cy="29795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04" y="2326380"/>
            <a:ext cx="377953" cy="353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2" y="1334467"/>
            <a:ext cx="263463" cy="23724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2" y="1791667"/>
            <a:ext cx="263463" cy="2372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2" y="2241724"/>
            <a:ext cx="263463" cy="23724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2" y="2684636"/>
            <a:ext cx="263463" cy="23724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2" y="3156124"/>
            <a:ext cx="263463" cy="2372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2" y="3606180"/>
            <a:ext cx="263463" cy="237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08581" y="4822032"/>
            <a:ext cx="3706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-11-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197276"/>
            <a:ext cx="776362" cy="7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http://marketingpluspr.ru/picture9.png?i=6324&amp;k=avtobus-vektor-f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64307" y="664409"/>
            <a:ext cx="8644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3A81BE"/>
                </a:solidFill>
              </a:rPr>
              <a:t>ЭФФЕКТ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55405" y="1077870"/>
            <a:ext cx="1317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3A81BE"/>
                </a:solidFill>
              </a:rPr>
              <a:t>ДЛЯ РЕГИОНА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55404" y="1412816"/>
            <a:ext cx="46845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3A81BE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безопасности перевозок пассажиров</a:t>
            </a:r>
          </a:p>
          <a:p>
            <a:pPr marL="171450" indent="-171450">
              <a:buClr>
                <a:srgbClr val="3A81BE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качества выполнения транспортной работы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Перевозчиками</a:t>
            </a:r>
          </a:p>
          <a:p>
            <a:pPr marL="171450" indent="-171450">
              <a:buClr>
                <a:srgbClr val="3A81BE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устойчивости транспортного обслуживания населения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4689" y="3243103"/>
            <a:ext cx="4834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3A81BE"/>
                </a:solidFill>
              </a:rPr>
              <a:t>ДЛЯ </a:t>
            </a:r>
            <a:r>
              <a:rPr lang="ru-RU" sz="1400" b="1" dirty="0" smtClean="0">
                <a:solidFill>
                  <a:srgbClr val="3A81BE"/>
                </a:solidFill>
              </a:rPr>
              <a:t>ОРГАНОВ ВНУТРЕННИХ ДЕЛ И СТРАХОВЫХ КОМПАНИЙ</a:t>
            </a:r>
            <a:endParaRPr lang="ru-RU" sz="1400" b="1" dirty="0">
              <a:solidFill>
                <a:srgbClr val="3A81B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44688" y="3578049"/>
            <a:ext cx="4406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3A81BE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Источник данных для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восстановления обстоятельств ДТП (инцидентов), их предупреждения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ликвидации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55406" y="2146902"/>
            <a:ext cx="3035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3A81BE"/>
                </a:solidFill>
              </a:rPr>
              <a:t>ДЛЯ ТРАНСПОРТНЫХ ПРЕДПРИЯТИЙ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55405" y="2481848"/>
            <a:ext cx="3883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3A81BE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трудовой дисциплины</a:t>
            </a:r>
          </a:p>
          <a:p>
            <a:pPr marL="171450" indent="-171450">
              <a:buClr>
                <a:srgbClr val="3A81BE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Доказательная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база для разбора инцидентов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44689" y="4278046"/>
            <a:ext cx="16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3A81BE"/>
                </a:solidFill>
              </a:rPr>
              <a:t>ДЛЯ ПАССАЖИРОВ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44688" y="4612992"/>
            <a:ext cx="3401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3A81BE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качества оказания транспортных услуг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08581" y="4822032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-12-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294"/>
            <a:ext cx="3779912" cy="39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04"/>
    </mc:Choice>
    <mc:Fallback xmlns="">
      <p:transition advTm="790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http://marketingpluspr.ru/picture9.png?i=6324&amp;k=avtobus-vektor-f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64307" y="664409"/>
            <a:ext cx="684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ОПЫТ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08581" y="4822032"/>
            <a:ext cx="3706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-13-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933814"/>
            <a:ext cx="7054340" cy="35560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69456" y="4485580"/>
            <a:ext cx="754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A81BE"/>
                </a:solidFill>
              </a:rPr>
              <a:t/>
            </a:r>
            <a:br>
              <a:rPr lang="ru-RU" sz="1400" b="1" dirty="0" smtClean="0">
                <a:solidFill>
                  <a:srgbClr val="3A81BE"/>
                </a:solidFill>
              </a:rPr>
            </a:br>
            <a:r>
              <a:rPr lang="ru-RU" sz="1400" b="1" dirty="0" smtClean="0">
                <a:solidFill>
                  <a:srgbClr val="3A81BE"/>
                </a:solidFill>
              </a:rPr>
              <a:t>ПРЕДЛАГАЕМЫЙ МЕТОДИЧЕСКИЙ ПОДХОД БЫЛ РЕАЛИЗОВАН В 2017 ГОДУ  В ГОРОДЕ МОСКВЕ</a:t>
            </a:r>
            <a:endParaRPr lang="ru-RU" sz="1400" b="1" dirty="0">
              <a:solidFill>
                <a:srgbClr val="3A81BE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458154"/>
            <a:ext cx="567010" cy="5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04"/>
    </mc:Choice>
    <mc:Fallback xmlns="">
      <p:transition advTm="790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4307" y="699542"/>
            <a:ext cx="51188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ПРОБЛЕМЫ ВНЕДРЕНИЯ И НЕОБХОДИМЫЕ МЕРОПРИЯТИЯ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08581" y="4822032"/>
            <a:ext cx="3706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-14-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218" y="2156848"/>
            <a:ext cx="290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КОМПЛЕКСНАЯ СИСТЕМА УПРАВЛЕНИЯ ПАССАЖИРСКИМИ ПЕРЕВОЗКАМИ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0331" y="1503894"/>
            <a:ext cx="8411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5365D"/>
                </a:solidFill>
              </a:rPr>
              <a:t>ОТСУТСТВИЕ ТРЕБОВАНИЙ  ОБЯЗАТЕЛЬНОСТИ ОСНАЩЕНИЯ АППАРАТУРОЙ ВИДЕОРЕГИСТРАЦИИ ОТ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3A81BE"/>
                </a:solidFill>
              </a:rPr>
              <a:t>Изменения в технический регламент о «Безопасности колесных транспортных средств»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3A81BE"/>
                </a:solidFill>
              </a:rPr>
              <a:t>Выпуск приказа </a:t>
            </a:r>
            <a:r>
              <a:rPr lang="ru-RU" sz="1200" b="1" dirty="0">
                <a:solidFill>
                  <a:srgbClr val="3A81BE"/>
                </a:solidFill>
              </a:rPr>
              <a:t>Министерства </a:t>
            </a:r>
            <a:r>
              <a:rPr lang="ru-RU" sz="1200" b="1" dirty="0" smtClean="0">
                <a:solidFill>
                  <a:srgbClr val="3A81BE"/>
                </a:solidFill>
              </a:rPr>
              <a:t>транспорта Российской Федерации об оснащении общественного транспорта аппаратурой </a:t>
            </a:r>
            <a:r>
              <a:rPr lang="ru-RU" sz="1200" b="1" dirty="0" err="1" smtClean="0">
                <a:solidFill>
                  <a:srgbClr val="3A81BE"/>
                </a:solidFill>
              </a:rPr>
              <a:t>видеорегистрации</a:t>
            </a:r>
            <a:endParaRPr lang="ru-RU" sz="1200" b="1" dirty="0">
              <a:solidFill>
                <a:srgbClr val="3A81BE"/>
              </a:solidFill>
            </a:endParaRPr>
          </a:p>
          <a:p>
            <a:endParaRPr lang="ru-RU" sz="1400" b="1" dirty="0" smtClean="0">
              <a:solidFill>
                <a:srgbClr val="3A81BE"/>
              </a:solidFill>
            </a:endParaRPr>
          </a:p>
          <a:p>
            <a:r>
              <a:rPr lang="ru-RU" sz="1400" b="1" dirty="0">
                <a:solidFill>
                  <a:srgbClr val="05365D"/>
                </a:solidFill>
              </a:rPr>
              <a:t>ОТСУТСТВИЕ </a:t>
            </a:r>
            <a:r>
              <a:rPr lang="ru-RU" sz="1400" b="1" dirty="0" smtClean="0">
                <a:solidFill>
                  <a:srgbClr val="05365D"/>
                </a:solidFill>
              </a:rPr>
              <a:t>ТРЕБОВАНИЙ  К АППАРАТУРЕ </a:t>
            </a:r>
            <a:r>
              <a:rPr lang="ru-RU" sz="1400" b="1" dirty="0">
                <a:solidFill>
                  <a:srgbClr val="05365D"/>
                </a:solidFill>
              </a:rPr>
              <a:t>ВИДЕОРЕГИСТРАЦИИ И ПРОТОКОЛАМ ВЗАИМОДЕЙСТВИЯ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3A81BE"/>
                </a:solidFill>
              </a:rPr>
              <a:t>Разработка ГОСТ Р </a:t>
            </a:r>
            <a:r>
              <a:rPr lang="ru-RU" sz="1200" b="1" dirty="0">
                <a:solidFill>
                  <a:srgbClr val="3A81BE"/>
                </a:solidFill>
              </a:rPr>
              <a:t>«Требования к аппаратуре видеонаблюдения на общественном транспорте, спецификация протоколов информационного взаимодействия»</a:t>
            </a:r>
          </a:p>
          <a:p>
            <a:endParaRPr lang="ru-RU" sz="1600" b="1" dirty="0">
              <a:solidFill>
                <a:srgbClr val="3A81BE"/>
              </a:solidFill>
            </a:endParaRPr>
          </a:p>
          <a:p>
            <a:r>
              <a:rPr lang="ru-RU" sz="1400" b="1" dirty="0" smtClean="0">
                <a:solidFill>
                  <a:srgbClr val="05365D"/>
                </a:solidFill>
              </a:rPr>
              <a:t>ОТСУТСТВИЕ В ЦЕНТРАХ ОРГАНИЗАЦИИ ДОРОЖНОГО ДВИЖЕНИЯ ГОРОДОВ И РЕГИОНОВ ФУНКЦИЙ СИТУАЦИОННОГО УПРАВЛЕНИЯ ОБЩЕСТВЕННЫМ ТРАНСПОРТОМ ПРИ ИНЦИДЕНТАХ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3A81BE"/>
                </a:solidFill>
              </a:rPr>
              <a:t>Изменения в проект «Безопасные и качественные дороги» в части добавления задач по созданию в субъектах РФ, в рамках разработки КСОТТ, автоматизированных средств  предупреждения, реагирования и реконструкции инцидентов на общественном транспорте</a:t>
            </a:r>
            <a:endParaRPr lang="ru-RU" sz="1200" b="1" dirty="0">
              <a:solidFill>
                <a:srgbClr val="3A81BE"/>
              </a:solidFill>
            </a:endParaRPr>
          </a:p>
          <a:p>
            <a:endParaRPr lang="ru-RU" sz="1400" b="1" dirty="0" smtClean="0">
              <a:solidFill>
                <a:srgbClr val="05365D"/>
              </a:solidFill>
            </a:endParaRPr>
          </a:p>
          <a:p>
            <a:endParaRPr lang="ru-RU" sz="1400" b="1" dirty="0" smtClean="0">
              <a:solidFill>
                <a:srgbClr val="05365D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7" y="1520890"/>
            <a:ext cx="240983" cy="2409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7" y="2498815"/>
            <a:ext cx="240983" cy="2409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7" y="3347278"/>
            <a:ext cx="240983" cy="2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428" y="2074227"/>
            <a:ext cx="307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3A81BE"/>
                </a:solidFill>
              </a:rPr>
              <a:t>БЛАГОДАРЮ ЗА ВНИМАНИЕ!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3922" y="2394861"/>
            <a:ext cx="2044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05365D"/>
                </a:solidFill>
              </a:rPr>
              <a:t>Виталий Полторацкий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5561" y="3363838"/>
            <a:ext cx="1436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5365D"/>
                </a:solidFill>
              </a:rPr>
              <a:t>+</a:t>
            </a:r>
            <a:r>
              <a:rPr lang="ru-RU" sz="1200" b="1" dirty="0">
                <a:solidFill>
                  <a:srgbClr val="05365D"/>
                </a:solidFill>
              </a:rPr>
              <a:t>7 (964) </a:t>
            </a:r>
            <a:r>
              <a:rPr lang="ru-RU" sz="1200" b="1" dirty="0" smtClean="0">
                <a:solidFill>
                  <a:srgbClr val="05365D"/>
                </a:solidFill>
              </a:rPr>
              <a:t>528-40-85</a:t>
            </a:r>
          </a:p>
          <a:p>
            <a:endParaRPr lang="ru-RU" sz="1200" b="1" dirty="0">
              <a:solidFill>
                <a:srgbClr val="05365D"/>
              </a:solidFill>
            </a:endParaRPr>
          </a:p>
          <a:p>
            <a:r>
              <a:rPr lang="ru-RU" sz="1200" b="1" dirty="0" smtClean="0">
                <a:solidFill>
                  <a:srgbClr val="05365D"/>
                </a:solidFill>
              </a:rPr>
              <a:t>vpol@transnetiq.ru</a:t>
            </a:r>
          </a:p>
          <a:p>
            <a:endParaRPr lang="ru-RU" sz="1200" b="1" dirty="0">
              <a:solidFill>
                <a:srgbClr val="05365D"/>
              </a:solidFill>
            </a:endParaRPr>
          </a:p>
          <a:p>
            <a:r>
              <a:rPr lang="ru-RU" sz="1200" b="1" dirty="0" smtClean="0">
                <a:solidFill>
                  <a:srgbClr val="05365D"/>
                </a:solidFill>
              </a:rPr>
              <a:t>www.transnetiq.ru</a:t>
            </a:r>
            <a:endParaRPr lang="ru-RU" sz="1200" b="1" dirty="0">
              <a:solidFill>
                <a:srgbClr val="05365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0" y="3413844"/>
            <a:ext cx="207170" cy="2071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0" y="3770793"/>
            <a:ext cx="207170" cy="1933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0" y="4135362"/>
            <a:ext cx="207170" cy="207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54" y="627534"/>
            <a:ext cx="5042946" cy="44644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8" y="1036418"/>
            <a:ext cx="2569464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964688"/>
            <a:ext cx="9144000" cy="3693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1523"/>
            <a:ext cx="51704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ПРОБЛЕМА АВАРИЙНОСТИ НА ОБЩЕСТВЕННОМ ТРАСПОРТЕ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7435" y="4822032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-2-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6669" y="1036408"/>
            <a:ext cx="47036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2017 год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5608</a:t>
            </a:r>
            <a:r>
              <a:rPr lang="ru-RU" sz="2000" dirty="0" smtClean="0"/>
              <a:t> – ДТП по вине водителей автобусов</a:t>
            </a:r>
          </a:p>
          <a:p>
            <a:endParaRPr lang="ru-RU" sz="2000" dirty="0"/>
          </a:p>
          <a:p>
            <a:r>
              <a:rPr lang="ru-RU" sz="2000" dirty="0" smtClean="0">
                <a:solidFill>
                  <a:srgbClr val="FF0000"/>
                </a:solidFill>
              </a:rPr>
              <a:t>324</a:t>
            </a:r>
            <a:r>
              <a:rPr lang="ru-RU" sz="2000" dirty="0" smtClean="0"/>
              <a:t> - погибших</a:t>
            </a:r>
          </a:p>
          <a:p>
            <a:endParaRPr lang="ru-RU" sz="2000" dirty="0"/>
          </a:p>
          <a:p>
            <a:r>
              <a:rPr lang="ru-RU" sz="2000" dirty="0" smtClean="0">
                <a:solidFill>
                  <a:srgbClr val="FF0000"/>
                </a:solidFill>
              </a:rPr>
              <a:t>8693</a:t>
            </a:r>
            <a:r>
              <a:rPr lang="ru-RU" sz="2000" dirty="0" smtClean="0"/>
              <a:t> – раненых</a:t>
            </a:r>
          </a:p>
          <a:p>
            <a:endParaRPr lang="ru-RU" sz="2000" dirty="0"/>
          </a:p>
          <a:p>
            <a:r>
              <a:rPr lang="ru-RU" sz="2000" dirty="0" smtClean="0">
                <a:solidFill>
                  <a:srgbClr val="FF0000"/>
                </a:solidFill>
              </a:rPr>
              <a:t>6% </a:t>
            </a:r>
            <a:r>
              <a:rPr lang="ru-RU" sz="2000" dirty="0" smtClean="0"/>
              <a:t>- ежегодный (2016,2017 гг.) прирост количества ДТП по вине водителей ОТ</a:t>
            </a:r>
            <a:endParaRPr lang="ru-RU" sz="2000" dirty="0"/>
          </a:p>
          <a:p>
            <a:endParaRPr lang="ru-RU" sz="2000" dirty="0">
              <a:solidFill>
                <a:srgbClr val="05365D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1028816"/>
            <a:ext cx="2838298" cy="3485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456" y="4711217"/>
            <a:ext cx="8843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* - в соответствии со статистикой </a:t>
            </a:r>
            <a:r>
              <a:rPr lang="ru-RU" sz="1400" dirty="0"/>
              <a:t>ДТП в России за январь-декабрь 2017 </a:t>
            </a:r>
            <a:r>
              <a:rPr lang="ru-RU" sz="1400" dirty="0" smtClean="0"/>
              <a:t>года. Официальный сайт ГИБДД России.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164288" y="100253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*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261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7574"/>
            <a:ext cx="9144000" cy="36701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4307" y="664409"/>
            <a:ext cx="42822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ДТП  НА ОБЩЕСТВЕННОМ ТРАСПОРТЕ. ПРИЧИНЫ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68611" y="1826447"/>
            <a:ext cx="2462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5365D"/>
                </a:solidFill>
              </a:rPr>
              <a:t>Нарушения ПДД, трудовой дисциплины водителями, агрессивное вождение приводят к авариям, причинению вреда здоровью людей, повреждениям транспорта и грузов</a:t>
            </a:r>
            <a:endParaRPr lang="en-US" sz="1600" dirty="0" smtClean="0">
              <a:solidFill>
                <a:srgbClr val="05365D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2" y="1371625"/>
            <a:ext cx="2988000" cy="29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68" y="1375854"/>
            <a:ext cx="1547302" cy="2979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29" y="2680715"/>
            <a:ext cx="377953" cy="353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7435" y="4822032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-3-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7" y="627534"/>
            <a:ext cx="57360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ИНЦИДЕНТЫ НА ОБЩЕСТВЕННОМ ТРАНСПОРТЕ. ОСНОВНЫЕ ВИДЫ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218" y="2071342"/>
            <a:ext cx="290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КОМПЛЕКСНАЯ СИСТЕМА УПРАВЛЕНИЯ ПАССАЖИРСКИМИ ПЕРЕВОЗКАМИ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464" y="915566"/>
            <a:ext cx="73360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5365D"/>
                </a:solidFill>
              </a:rPr>
              <a:t>ДТП с участием пассажирского транспорта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3A81BE"/>
                </a:solidFill>
              </a:rPr>
              <a:t>с пострадавшими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3A81BE"/>
                </a:solidFill>
              </a:rPr>
              <a:t>с</a:t>
            </a:r>
            <a:r>
              <a:rPr lang="ru-RU" sz="1200" b="1" dirty="0" smtClean="0">
                <a:solidFill>
                  <a:srgbClr val="3A81BE"/>
                </a:solidFill>
              </a:rPr>
              <a:t> погибшими</a:t>
            </a:r>
          </a:p>
          <a:p>
            <a:endParaRPr lang="ru-RU" sz="1400" b="1" dirty="0" smtClean="0">
              <a:solidFill>
                <a:srgbClr val="3A81BE"/>
              </a:solidFill>
            </a:endParaRPr>
          </a:p>
          <a:p>
            <a:r>
              <a:rPr lang="ru-RU" sz="1400" b="1" dirty="0" smtClean="0">
                <a:solidFill>
                  <a:srgbClr val="05365D"/>
                </a:solidFill>
              </a:rPr>
              <a:t>ЧП на пассажирском транспорте </a:t>
            </a:r>
            <a:br>
              <a:rPr lang="ru-RU" sz="1400" b="1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(включая задымления, возгорания, повреждения ПС, забытые вещи, ЧП с водителями, пассажирами и пешеходами)</a:t>
            </a:r>
          </a:p>
          <a:p>
            <a:endParaRPr lang="ru-RU" sz="1400" b="1" dirty="0">
              <a:solidFill>
                <a:srgbClr val="05365D"/>
              </a:solidFill>
            </a:endParaRPr>
          </a:p>
          <a:p>
            <a:r>
              <a:rPr lang="ru-RU" sz="1400" b="1" dirty="0" smtClean="0">
                <a:solidFill>
                  <a:srgbClr val="05365D"/>
                </a:solidFill>
              </a:rPr>
              <a:t>Задержки в движении поездов метрополитена </a:t>
            </a:r>
            <a:br>
              <a:rPr lang="ru-RU" sz="1400" b="1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(включая падения пассажиров, задержки по техническим причинам)</a:t>
            </a:r>
          </a:p>
          <a:p>
            <a:endParaRPr lang="ru-RU" sz="1400" b="1" dirty="0" smtClean="0">
              <a:solidFill>
                <a:srgbClr val="3A81BE"/>
              </a:solidFill>
            </a:endParaRPr>
          </a:p>
          <a:p>
            <a:r>
              <a:rPr lang="ru-RU" sz="1400" b="1" dirty="0">
                <a:solidFill>
                  <a:srgbClr val="05365D"/>
                </a:solidFill>
              </a:rPr>
              <a:t>Задержки в движении трамваев </a:t>
            </a:r>
            <a:r>
              <a:rPr lang="ru-RU" sz="1400" b="1" dirty="0" smtClean="0">
                <a:solidFill>
                  <a:srgbClr val="05365D"/>
                </a:solidFill>
              </a:rPr>
              <a:t/>
            </a:r>
            <a:br>
              <a:rPr lang="ru-RU" sz="1400" b="1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(</a:t>
            </a:r>
            <a:r>
              <a:rPr lang="ru-RU" sz="1400" dirty="0">
                <a:solidFill>
                  <a:srgbClr val="05365D"/>
                </a:solidFill>
              </a:rPr>
              <a:t>включая посторонний транспорт в габарите пути, сходы, технические неисправности подвижного состава и путей, затопление рельсового полотна)</a:t>
            </a:r>
          </a:p>
          <a:p>
            <a:endParaRPr lang="ru-RU" sz="1400" dirty="0" smtClean="0">
              <a:solidFill>
                <a:srgbClr val="05365D"/>
              </a:solidFill>
            </a:endParaRPr>
          </a:p>
          <a:p>
            <a:r>
              <a:rPr lang="ru-RU" sz="1400" b="1" dirty="0" smtClean="0">
                <a:solidFill>
                  <a:srgbClr val="05365D"/>
                </a:solidFill>
              </a:rPr>
              <a:t>ЧП на пригородных электропоездах </a:t>
            </a:r>
            <a:br>
              <a:rPr lang="ru-RU" sz="1400" b="1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(включая забытые вещи в электричках и на станциях)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2" y="1059582"/>
            <a:ext cx="443870" cy="2859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6" y="2553703"/>
            <a:ext cx="433423" cy="4334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7" y="4010719"/>
            <a:ext cx="388501" cy="3885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37435" y="4822032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-4-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0" y="1809251"/>
            <a:ext cx="433423" cy="4334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6725" y="4515966"/>
            <a:ext cx="779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A81BE"/>
                </a:solidFill>
              </a:rPr>
              <a:t>Инциденты приводят к сбоям (задержкам) в транспортном обслуживании населения и требуют оперативного управления ликвидацией и минимизации их последствий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4" y="3340187"/>
            <a:ext cx="631937" cy="3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7" y="664409"/>
            <a:ext cx="89425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smtClean="0">
                <a:solidFill>
                  <a:srgbClr val="3A81BE"/>
                </a:solidFill>
              </a:rPr>
              <a:t>СУЩЕСТВУЮЩИЕ СРЕДСТВА РЕГИСТРАЦИИ И ОТРАБОТКИ ИНЦИДЕТОВ НА ОБЩЕСТВЕННОМ ТРАНСПОРТЕ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7435" y="4822032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-5-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435" y="4822032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-5-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7117" y="2783421"/>
            <a:ext cx="9144000" cy="1471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rgbClr val="05365D"/>
                </a:solidFill>
              </a:rPr>
              <a:t>Средства автоматизации</a:t>
            </a:r>
            <a:endParaRPr lang="ru-RU" b="1" dirty="0">
              <a:solidFill>
                <a:srgbClr val="05365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51152" y="1003740"/>
            <a:ext cx="6041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5365D"/>
                </a:solidFill>
              </a:rPr>
              <a:t>Основные способы получения данных о ДТП (инцидентах)</a:t>
            </a:r>
            <a:endParaRPr lang="ru-RU" b="1" dirty="0">
              <a:solidFill>
                <a:srgbClr val="05365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605" y="2253025"/>
            <a:ext cx="1702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Визуальный осмотр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64752" y="2233776"/>
            <a:ext cx="19525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05365D"/>
                </a:solidFill>
              </a:rPr>
              <a:t>Звонки в 112, </a:t>
            </a:r>
            <a:br>
              <a:rPr lang="ru-RU" sz="1400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случайные фото/видео</a:t>
            </a:r>
            <a:br>
              <a:rPr lang="ru-RU" sz="1400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на смартфоны/</a:t>
            </a:r>
            <a:r>
              <a:rPr lang="en-US" sz="1400" dirty="0" smtClean="0">
                <a:solidFill>
                  <a:srgbClr val="05365D"/>
                </a:solidFill>
              </a:rPr>
              <a:t>DVR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60571" y="2267979"/>
            <a:ext cx="1743427" cy="4090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05365D"/>
                </a:solidFill>
              </a:rPr>
              <a:t>Опросы участников/</a:t>
            </a:r>
            <a:br>
              <a:rPr lang="ru-RU" sz="1400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свидетелей</a:t>
            </a:r>
            <a:endParaRPr lang="ru-RU" sz="1400" dirty="0">
              <a:solidFill>
                <a:srgbClr val="05365D"/>
              </a:solidFill>
            </a:endParaRPr>
          </a:p>
        </p:txBody>
      </p:sp>
      <p:pic>
        <p:nvPicPr>
          <p:cNvPr id="13" name="Picture 6" descr="http://cdn.onlinewebfonts.com/svg/download_4761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20" y="1403825"/>
            <a:ext cx="685967" cy="69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age.freepik.com/free-icon/no-translate-detected_318-9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1" y="1410813"/>
            <a:ext cx="745715" cy="74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vibiraem.com/uploads/sjimg/content/i0/32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35" y="1409647"/>
            <a:ext cx="774097" cy="7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036816" y="2216144"/>
            <a:ext cx="1675972" cy="4090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05365D"/>
                </a:solidFill>
              </a:rPr>
              <a:t>Камеры обзорного </a:t>
            </a:r>
          </a:p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05365D"/>
                </a:solidFill>
              </a:rPr>
              <a:t>видеонаблюдения</a:t>
            </a:r>
            <a:endParaRPr lang="ru-RU" sz="1400" dirty="0">
              <a:solidFill>
                <a:srgbClr val="05365D"/>
              </a:solidFill>
            </a:endParaRPr>
          </a:p>
        </p:txBody>
      </p:sp>
      <p:pic>
        <p:nvPicPr>
          <p:cNvPr id="17" name="Picture 12" descr="https://image.freepik.com/free-icon/no-translate-detected_318-52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76" y="1409647"/>
            <a:ext cx="763368" cy="7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7839" y="3857763"/>
            <a:ext cx="827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Телефон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27949" y="3857762"/>
            <a:ext cx="1290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Мессенджеры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6526" y="3857761"/>
            <a:ext cx="883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Эл. почта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30877" y="3908989"/>
            <a:ext cx="2482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Системы диспетчеризации ОТ</a:t>
            </a:r>
            <a:endParaRPr lang="ru-RU" sz="1400" dirty="0">
              <a:solidFill>
                <a:srgbClr val="05365D"/>
              </a:solidFill>
            </a:endParaRPr>
          </a:p>
        </p:txBody>
      </p:sp>
      <p:pic>
        <p:nvPicPr>
          <p:cNvPr id="22" name="Picture 18" descr="https://cdn.onlinewebfonts.com/svg/img_1538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9" y="3302675"/>
            <a:ext cx="470944" cy="47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://vipskupka.ru/upload/medialibrary/c11/viber16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25" y="3168779"/>
            <a:ext cx="604840" cy="60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https://banner2.kisspng.com/20180402/axw/kisspng-email-address-computer-icons-symbol-email-marketin-send-email-button-5ac26e36712a71.80370000152269163846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61" y="3075806"/>
            <a:ext cx="870238" cy="83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clipart-library.com/data_images/56665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06" y="3151324"/>
            <a:ext cx="639750" cy="6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20917" y="4254574"/>
            <a:ext cx="241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Простота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Доступность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Стоимость</a:t>
            </a:r>
          </a:p>
        </p:txBody>
      </p:sp>
      <p:pic>
        <p:nvPicPr>
          <p:cNvPr id="27" name="Picture 26" descr="https://im0-tub-ru.yandex.net/i?id=564a9fbb04c976cea76a89dea40b04bf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5" y="4518038"/>
            <a:ext cx="499998" cy="4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690238" y="4261033"/>
            <a:ext cx="3344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Низкая оперативность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Фрагментарность сведений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Недостоверность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7283" y="4518718"/>
            <a:ext cx="641531" cy="4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7" y="612325"/>
            <a:ext cx="90070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ПЕРСПЕКТИВНЫЕ СРЕДСТВА РЕГИСТРАЦИИ И ОТРАБОТКИ ИНЦИДЕНТОВ НА ОБЩЕСТВЕННОМ ТРАНСПОРТЕ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7435" y="4822032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-6-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11892"/>
            <a:ext cx="9144000" cy="1471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rgbClr val="05365D"/>
                </a:solidFill>
              </a:rPr>
              <a:t>Средства автоматизации</a:t>
            </a:r>
            <a:endParaRPr lang="ru-RU" b="1" dirty="0">
              <a:solidFill>
                <a:srgbClr val="05365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704" y="972065"/>
            <a:ext cx="6094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5365D"/>
                </a:solidFill>
              </a:rPr>
              <a:t>Основные способы получения данных о ДТП (инцидентах)</a:t>
            </a:r>
            <a:endParaRPr lang="ru-RU" b="1" dirty="0">
              <a:solidFill>
                <a:srgbClr val="05365D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7" y="2221350"/>
            <a:ext cx="1888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Терминалы </a:t>
            </a:r>
          </a:p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страховой </a:t>
            </a:r>
            <a:r>
              <a:rPr lang="ru-RU" sz="1400" dirty="0" err="1" smtClean="0">
                <a:solidFill>
                  <a:srgbClr val="05365D"/>
                </a:solidFill>
              </a:rPr>
              <a:t>телематики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4913" y="2282905"/>
            <a:ext cx="1402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05365D"/>
                </a:solidFill>
              </a:rPr>
              <a:t>ГАИС</a:t>
            </a:r>
            <a:br>
              <a:rPr lang="ru-RU" sz="1400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«ЭРА-ГЛОНАСС»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44023" y="2234190"/>
            <a:ext cx="1928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err="1" smtClean="0">
                <a:solidFill>
                  <a:srgbClr val="05365D"/>
                </a:solidFill>
              </a:rPr>
              <a:t>Видеорегистрация</a:t>
            </a:r>
            <a:endParaRPr lang="ru-RU" sz="1400" dirty="0">
              <a:solidFill>
                <a:srgbClr val="05365D"/>
              </a:solidFill>
            </a:endParaRPr>
          </a:p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05365D"/>
                </a:solidFill>
              </a:rPr>
              <a:t>на подвижном составе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6549" y="3602611"/>
            <a:ext cx="379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АС контроля ОТ</a:t>
            </a:r>
          </a:p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(предупреждение, реконструкция инцидентов)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98950" y="3622551"/>
            <a:ext cx="3351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АС управления ликвидацией инцидентов</a:t>
            </a:r>
            <a:br>
              <a:rPr lang="ru-RU" sz="1400" dirty="0" smtClean="0">
                <a:solidFill>
                  <a:srgbClr val="05365D"/>
                </a:solidFill>
              </a:rPr>
            </a:br>
            <a:r>
              <a:rPr lang="ru-RU" sz="1400" dirty="0">
                <a:solidFill>
                  <a:srgbClr val="05365D"/>
                </a:solidFill>
              </a:rPr>
              <a:t>(</a:t>
            </a:r>
            <a:r>
              <a:rPr lang="en-US" sz="1400" dirty="0" smtClean="0">
                <a:solidFill>
                  <a:srgbClr val="05365D"/>
                </a:solidFill>
              </a:rPr>
              <a:t>Workflow – </a:t>
            </a:r>
            <a:r>
              <a:rPr lang="ru-RU" sz="1400" dirty="0" smtClean="0">
                <a:solidFill>
                  <a:srgbClr val="05365D"/>
                </a:solidFill>
              </a:rPr>
              <a:t>управление регламентами)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636" y="4189024"/>
            <a:ext cx="4245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Оперативное выявление предпосылок ДТП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Объективная картина ДТП в РМВ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Оперативное восстановление перевозок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5" name="Picture 26" descr="https://im0-tub-ru.yandex.net/i?id=564a9fbb04c976cea76a89dea40b04bf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8" y="4388814"/>
            <a:ext cx="499998" cy="4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381" y="4389494"/>
            <a:ext cx="641531" cy="414903"/>
          </a:xfrm>
          <a:prstGeom prst="rect">
            <a:avLst/>
          </a:prstGeom>
        </p:spPr>
      </p:pic>
      <p:pic>
        <p:nvPicPr>
          <p:cNvPr id="3080" name="Picture 8" descr="http://112.msk.ru/images/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1" y="1633539"/>
            <a:ext cx="698312" cy="6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azcdubvermedia.azureedge.net/media/promotions/good-drivers/telematics-logo.png?h=43&amp;w=1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5" y="1579294"/>
            <a:ext cx="1814830" cy="7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089" y="1578695"/>
            <a:ext cx="830917" cy="659659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440115" y="2289322"/>
            <a:ext cx="1315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05365D"/>
                </a:solidFill>
              </a:rPr>
              <a:t>Система «112»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74762" y="2221350"/>
            <a:ext cx="1501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err="1" smtClean="0">
                <a:solidFill>
                  <a:srgbClr val="05365D"/>
                </a:solidFill>
              </a:rPr>
              <a:t>Видеоаналитика</a:t>
            </a:r>
            <a:r>
              <a:rPr lang="ru-RU" sz="1400" dirty="0" smtClean="0">
                <a:solidFill>
                  <a:srgbClr val="05365D"/>
                </a:solidFill>
              </a:rPr>
              <a:t>,</a:t>
            </a:r>
            <a:br>
              <a:rPr lang="ru-RU" sz="1400" dirty="0" smtClean="0">
                <a:solidFill>
                  <a:srgbClr val="05365D"/>
                </a:solidFill>
              </a:rPr>
            </a:br>
            <a:r>
              <a:rPr lang="en-US" sz="1400" dirty="0" smtClean="0">
                <a:solidFill>
                  <a:srgbClr val="05365D"/>
                </a:solidFill>
              </a:rPr>
              <a:t>ADAS</a:t>
            </a:r>
            <a:endParaRPr lang="ru-RU" sz="1400" dirty="0">
              <a:solidFill>
                <a:srgbClr val="05365D"/>
              </a:solidFill>
            </a:endParaRPr>
          </a:p>
        </p:txBody>
      </p:sp>
      <p:pic>
        <p:nvPicPr>
          <p:cNvPr id="3088" name="Picture 16" descr="http://vt70.ru/image/cache/import_files/d0/d05a17148a1c11e59bf828924a497d16_1259fcced89b11e59408001bfc32a340-1500x1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74" y="1485060"/>
            <a:ext cx="804262" cy="8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m0-tub-ru.yandex.net/i?id=380f0a2726c5b1f4e34c04bcdaabe37e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83" y="1553310"/>
            <a:ext cx="770745" cy="5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banner2.kisspng.com/20180505/joq/kisspng-computer-icons-workflow-gender-symbol-flowchart-ta-planings-5aedb7f6c96c54.958756481525528566825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64" y="2795580"/>
            <a:ext cx="867410" cy="8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staging.softwarekey.com/wp-content/uploads/2017/05/refresh-update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74" y="2849828"/>
            <a:ext cx="794146" cy="7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387381" y="4189025"/>
            <a:ext cx="3756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Межведомственное взаимодействие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Стоимость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Необязательность применения</a:t>
            </a:r>
          </a:p>
        </p:txBody>
      </p:sp>
    </p:spTree>
    <p:extLst>
      <p:ext uri="{BB962C8B-B14F-4D97-AF65-F5344CB8AC3E}">
        <p14:creationId xmlns:p14="http://schemas.microsoft.com/office/powerpoint/2010/main" val="35127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0" y="1203598"/>
            <a:ext cx="9144000" cy="36184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79512" y="672242"/>
            <a:ext cx="8639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МЕТОДИЧЕСКИЙ ПОДХОД К РЕКОНСТРУКЦИИ ИНЦИДЕНТОВ (ДТП) НА ОБЩЕСТВЕННОМ ТРАНСПОРТЕ </a:t>
            </a:r>
            <a:br>
              <a:rPr lang="ru-RU" sz="1500" b="1" dirty="0" smtClean="0">
                <a:solidFill>
                  <a:srgbClr val="3A81BE"/>
                </a:solidFill>
              </a:rPr>
            </a:br>
            <a:r>
              <a:rPr lang="ru-RU" sz="1500" b="1" dirty="0" smtClean="0">
                <a:solidFill>
                  <a:srgbClr val="3A81BE"/>
                </a:solidFill>
              </a:rPr>
              <a:t>И ЛИКВИДАЦИИ ПОСЛЕДСТВИЙ</a:t>
            </a:r>
            <a:endParaRPr lang="ru-RU" sz="1500" b="1" dirty="0">
              <a:solidFill>
                <a:srgbClr val="3A81B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1" y="1456376"/>
            <a:ext cx="240983" cy="24098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0" y="1816323"/>
            <a:ext cx="240983" cy="24098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0" y="2176270"/>
            <a:ext cx="240983" cy="24098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0" y="2537231"/>
            <a:ext cx="240983" cy="24098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7" y="2937763"/>
            <a:ext cx="240983" cy="2409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37435" y="4822032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-7-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199" y="6317340"/>
            <a:ext cx="2844800" cy="365125"/>
          </a:xfrm>
        </p:spPr>
        <p:txBody>
          <a:bodyPr/>
          <a:lstStyle/>
          <a:p>
            <a:fld id="{E9D71F98-1263-4D12-B611-AFFE325F74D9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556" y="1434024"/>
            <a:ext cx="8244444" cy="3441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05365D"/>
                </a:solidFill>
              </a:rPr>
              <a:t>Фиксация инцидента (формирование карточки НС, загрузка видеофрагмента), классификация типа инцидента</a:t>
            </a:r>
            <a:endParaRPr lang="ru-RU" sz="1200" dirty="0">
              <a:solidFill>
                <a:srgbClr val="05365D"/>
              </a:solidFill>
            </a:endParaRP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>
                <a:solidFill>
                  <a:srgbClr val="05365D"/>
                </a:solidFill>
              </a:rPr>
              <a:t>Уведомление должностных </a:t>
            </a:r>
            <a:r>
              <a:rPr lang="ru-RU" sz="1200" dirty="0" smtClean="0">
                <a:solidFill>
                  <a:srgbClr val="05365D"/>
                </a:solidFill>
              </a:rPr>
              <a:t>лиц</a:t>
            </a: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 smtClean="0">
                <a:solidFill>
                  <a:srgbClr val="05365D"/>
                </a:solidFill>
              </a:rPr>
              <a:t>Назначение ответственных лиц</a:t>
            </a: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 smtClean="0">
                <a:solidFill>
                  <a:srgbClr val="05365D"/>
                </a:solidFill>
              </a:rPr>
              <a:t>Оповещение участников ликвидации инцидента</a:t>
            </a: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>
                <a:solidFill>
                  <a:srgbClr val="05365D"/>
                </a:solidFill>
              </a:rPr>
              <a:t>Устранение инцидента согласно </a:t>
            </a:r>
            <a:r>
              <a:rPr lang="ru-RU" sz="1200" dirty="0" smtClean="0">
                <a:solidFill>
                  <a:srgbClr val="05365D"/>
                </a:solidFill>
              </a:rPr>
              <a:t>его типа по регламенту</a:t>
            </a:r>
            <a:endParaRPr lang="ru-RU" sz="1200" dirty="0">
              <a:solidFill>
                <a:srgbClr val="05365D"/>
              </a:solidFill>
            </a:endParaRP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>
                <a:solidFill>
                  <a:srgbClr val="05365D"/>
                </a:solidFill>
              </a:rPr>
              <a:t>Уведомление об </a:t>
            </a:r>
            <a:r>
              <a:rPr lang="ru-RU" sz="1200" dirty="0" smtClean="0">
                <a:solidFill>
                  <a:srgbClr val="05365D"/>
                </a:solidFill>
              </a:rPr>
              <a:t>устранении</a:t>
            </a: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>
                <a:solidFill>
                  <a:srgbClr val="05365D"/>
                </a:solidFill>
              </a:rPr>
              <a:t>Закрытие </a:t>
            </a:r>
            <a:r>
              <a:rPr lang="ru-RU" sz="1200" dirty="0" smtClean="0">
                <a:solidFill>
                  <a:srgbClr val="05365D"/>
                </a:solidFill>
              </a:rPr>
              <a:t>карточки </a:t>
            </a:r>
            <a:r>
              <a:rPr lang="ru-RU" sz="1200" dirty="0">
                <a:solidFill>
                  <a:srgbClr val="05365D"/>
                </a:solidFill>
              </a:rPr>
              <a:t>инцидента</a:t>
            </a: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 smtClean="0">
                <a:solidFill>
                  <a:srgbClr val="05365D"/>
                </a:solidFill>
              </a:rPr>
              <a:t>Анализ </a:t>
            </a:r>
            <a:r>
              <a:rPr lang="ru-RU" sz="1200" dirty="0">
                <a:solidFill>
                  <a:srgbClr val="05365D"/>
                </a:solidFill>
              </a:rPr>
              <a:t>инцидента, </a:t>
            </a:r>
            <a:r>
              <a:rPr lang="ru-RU" sz="1200" dirty="0" smtClean="0">
                <a:solidFill>
                  <a:srgbClr val="05365D"/>
                </a:solidFill>
              </a:rPr>
              <a:t>реконструкция движения ТС (трек, профили скорости и ускорений, видеофрагменты в единой шкале времени)</a:t>
            </a:r>
          </a:p>
          <a:p>
            <a:endParaRPr lang="ru-RU" sz="1200" dirty="0">
              <a:solidFill>
                <a:srgbClr val="05365D"/>
              </a:solidFill>
            </a:endParaRPr>
          </a:p>
          <a:p>
            <a:r>
              <a:rPr lang="ru-RU" sz="1200" dirty="0" smtClean="0">
                <a:solidFill>
                  <a:srgbClr val="05365D"/>
                </a:solidFill>
              </a:rPr>
              <a:t>Разбор предпосылок, формирование задач по профилактике</a:t>
            </a:r>
            <a:endParaRPr lang="ru-RU" sz="1200" dirty="0">
              <a:solidFill>
                <a:srgbClr val="05365D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9" y="3304071"/>
            <a:ext cx="240983" cy="2409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8" y="3664018"/>
            <a:ext cx="240983" cy="2409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8" y="4078406"/>
            <a:ext cx="240983" cy="24098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" y="4601387"/>
            <a:ext cx="240983" cy="2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50699"/>
            <a:ext cx="9144000" cy="38249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164307" y="627534"/>
            <a:ext cx="22401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КАК РАБОТАЕТ СИСТЕМА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435" y="4822032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-8-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49007" y="2059745"/>
            <a:ext cx="2030002" cy="1322374"/>
          </a:xfrm>
          <a:prstGeom prst="rect">
            <a:avLst/>
          </a:prstGeom>
          <a:noFill/>
          <a:ln>
            <a:solidFill>
              <a:srgbClr val="3A8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36936" y="2116783"/>
            <a:ext cx="1937386" cy="1146599"/>
          </a:xfrm>
          <a:prstGeom prst="rect">
            <a:avLst/>
          </a:prstGeom>
          <a:noFill/>
          <a:ln>
            <a:solidFill>
              <a:srgbClr val="3A8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5365D"/>
              </a:solidFill>
            </a:endParaRPr>
          </a:p>
          <a:p>
            <a:pPr algn="ctr"/>
            <a:endParaRPr lang="ru-RU" sz="1400" dirty="0">
              <a:solidFill>
                <a:srgbClr val="05365D"/>
              </a:solidFill>
            </a:endParaRPr>
          </a:p>
          <a:p>
            <a:pPr algn="ctr"/>
            <a:r>
              <a:rPr lang="ru-RU" sz="1200" dirty="0" smtClean="0">
                <a:solidFill>
                  <a:srgbClr val="05365D"/>
                </a:solidFill>
              </a:rPr>
              <a:t>Перевозчик</a:t>
            </a:r>
            <a:br>
              <a:rPr lang="ru-RU" sz="1200" dirty="0" smtClean="0">
                <a:solidFill>
                  <a:srgbClr val="05365D"/>
                </a:solidFill>
              </a:rPr>
            </a:br>
            <a:r>
              <a:rPr lang="ru-RU" sz="1200" dirty="0" smtClean="0">
                <a:solidFill>
                  <a:srgbClr val="05365D"/>
                </a:solidFill>
              </a:rPr>
              <a:t>(ТС участник ДТП)</a:t>
            </a:r>
            <a:endParaRPr lang="ru-RU" sz="1200" dirty="0">
              <a:solidFill>
                <a:srgbClr val="05365D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3357" y="1110690"/>
            <a:ext cx="1667453" cy="551051"/>
          </a:xfrm>
          <a:prstGeom prst="rect">
            <a:avLst/>
          </a:prstGeom>
          <a:noFill/>
          <a:ln>
            <a:solidFill>
              <a:srgbClr val="3A8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           ЭРА-ГЛОНАСС</a:t>
            </a:r>
            <a:endParaRPr lang="ru-RU" sz="1400" dirty="0">
              <a:solidFill>
                <a:srgbClr val="05365D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97047" y="3770300"/>
            <a:ext cx="1581962" cy="502380"/>
          </a:xfrm>
          <a:prstGeom prst="rect">
            <a:avLst/>
          </a:prstGeom>
          <a:noFill/>
          <a:ln>
            <a:solidFill>
              <a:srgbClr val="3A8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smtClean="0">
                <a:solidFill>
                  <a:srgbClr val="05365D"/>
                </a:solidFill>
              </a:rPr>
              <a:t>Система 112</a:t>
            </a:r>
            <a:endParaRPr lang="ru-RU" sz="1400" dirty="0">
              <a:solidFill>
                <a:srgbClr val="05365D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9" y="2321172"/>
            <a:ext cx="2244823" cy="735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49" y="2129592"/>
            <a:ext cx="645208" cy="48717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7" name="Picture 16" descr="ÐÐ°ÑÑÐ¸Ð½ÐºÐ¸ Ð¿Ð¾ Ð·Ð°Ð¿ÑÐ¾ÑÑ ÑÐµÑÐ¼Ð¸Ð½Ð°Ð» Ð³Ð»Ð¾Ð½Ð°Ñ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43" y="2149138"/>
            <a:ext cx="645208" cy="480101"/>
          </a:xfrm>
          <a:prstGeom prst="rect">
            <a:avLst/>
          </a:prstGeom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57095" y="1681259"/>
            <a:ext cx="1208281" cy="5360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Видео</a:t>
            </a:r>
            <a:br>
              <a:rPr lang="ru-RU" sz="900" dirty="0">
                <a:solidFill>
                  <a:srgbClr val="05365D"/>
                </a:solidFill>
                <a:latin typeface="+mn-lt"/>
                <a:ea typeface="+mn-ea"/>
                <a:cs typeface="+mn-cs"/>
              </a:rPr>
            </a:br>
            <a:r>
              <a:rPr lang="ru-RU" sz="900" dirty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регистратор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303407" y="1785298"/>
            <a:ext cx="1066046" cy="3573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400">
                <a:solidFill>
                  <a:srgbClr val="05365D"/>
                </a:solidFill>
              </a:defRPr>
            </a:lvl1pPr>
          </a:lstStyle>
          <a:p>
            <a:r>
              <a:rPr lang="ru-RU" sz="900" dirty="0"/>
              <a:t>Терминал ГЛОНАСС (ТСК)</a:t>
            </a:r>
          </a:p>
        </p:txBody>
      </p:sp>
      <p:pic>
        <p:nvPicPr>
          <p:cNvPr id="20" name="Picture 2" descr="https://rulend.ru/images/products/88/60/88/8860888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9" y="3089319"/>
            <a:ext cx="462832" cy="4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983456" y="3110514"/>
            <a:ext cx="720864" cy="49713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b="1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ДТП</a:t>
            </a:r>
            <a:endParaRPr lang="ru-RU" sz="2000" b="1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578068" y="2415165"/>
            <a:ext cx="1111937" cy="2093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>
          <a:xfrm>
            <a:off x="2596533" y="2206576"/>
            <a:ext cx="906838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Тревога (</a:t>
            </a:r>
            <a:r>
              <a:rPr lang="en-US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SOS)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650637" y="2495892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Координаты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647340" y="2785208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Видео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2381254" y="1497632"/>
            <a:ext cx="1730302" cy="64772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 rot="20386153">
            <a:off x="2474430" y="1675639"/>
            <a:ext cx="1249384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Сигнал тревоги ЭРА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4295564" y="1671564"/>
            <a:ext cx="381" cy="38818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028917" y="1682633"/>
            <a:ext cx="0" cy="369634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1"/>
          <p:cNvSpPr txBox="1">
            <a:spLocks/>
          </p:cNvSpPr>
          <p:nvPr/>
        </p:nvSpPr>
        <p:spPr>
          <a:xfrm>
            <a:off x="4764008" y="1749288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Видео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4322407" y="3389227"/>
            <a:ext cx="0" cy="369634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Заголовок 1"/>
          <p:cNvSpPr txBox="1">
            <a:spLocks/>
          </p:cNvSpPr>
          <p:nvPr/>
        </p:nvSpPr>
        <p:spPr>
          <a:xfrm>
            <a:off x="4299815" y="3467770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Карточка происшествия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9" name="Соединительная линия уступом 38"/>
          <p:cNvCxnSpPr/>
          <p:nvPr/>
        </p:nvCxnSpPr>
        <p:spPr>
          <a:xfrm rot="10800000">
            <a:off x="1874521" y="3053510"/>
            <a:ext cx="2322527" cy="773086"/>
          </a:xfrm>
          <a:prstGeom prst="bentConnector3">
            <a:avLst>
              <a:gd name="adj1" fmla="val 998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stCxn id="13" idx="1"/>
          </p:cNvCxnSpPr>
          <p:nvPr/>
        </p:nvCxnSpPr>
        <p:spPr>
          <a:xfrm rot="10800000">
            <a:off x="1755115" y="3060452"/>
            <a:ext cx="2441932" cy="961039"/>
          </a:xfrm>
          <a:prstGeom prst="bentConnector3">
            <a:avLst>
              <a:gd name="adj1" fmla="val 10002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/>
          <p:nvPr/>
        </p:nvCxnSpPr>
        <p:spPr>
          <a:xfrm rot="10800000">
            <a:off x="1633338" y="3060450"/>
            <a:ext cx="2563297" cy="1133595"/>
          </a:xfrm>
          <a:prstGeom prst="bentConnector3">
            <a:avLst>
              <a:gd name="adj1" fmla="val 999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Заголовок 1"/>
          <p:cNvSpPr txBox="1">
            <a:spLocks/>
          </p:cNvSpPr>
          <p:nvPr/>
        </p:nvSpPr>
        <p:spPr>
          <a:xfrm>
            <a:off x="2615086" y="3657892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Полиция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2606009" y="3861829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МЧС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2500658" y="4052070"/>
            <a:ext cx="1098588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Скорая помощь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2" name="Picture 8" descr="https://t2.ftcdn.net/jpg/00/39/58/43/110_F_39584327_0ImDz4hg30gdBOUx020PRwnIo1nSOIj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88" y="2192738"/>
            <a:ext cx="500866" cy="4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Прямая со стрелкой 52"/>
          <p:cNvCxnSpPr/>
          <p:nvPr/>
        </p:nvCxnSpPr>
        <p:spPr>
          <a:xfrm flipV="1">
            <a:off x="5790810" y="2690083"/>
            <a:ext cx="927076" cy="286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Заголовок 1"/>
          <p:cNvSpPr txBox="1">
            <a:spLocks/>
          </p:cNvSpPr>
          <p:nvPr/>
        </p:nvSpPr>
        <p:spPr>
          <a:xfrm>
            <a:off x="5885321" y="2454148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Карточка</a:t>
            </a:r>
            <a:b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</a:br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НС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6" name="Соединительная линия уступом 55"/>
          <p:cNvCxnSpPr>
            <a:endCxn id="21" idx="2"/>
          </p:cNvCxnSpPr>
          <p:nvPr/>
        </p:nvCxnSpPr>
        <p:spPr>
          <a:xfrm rot="10800000" flipV="1">
            <a:off x="1343889" y="3261178"/>
            <a:ext cx="6361743" cy="346468"/>
          </a:xfrm>
          <a:prstGeom prst="bentConnector4">
            <a:avLst>
              <a:gd name="adj1" fmla="val 4"/>
              <a:gd name="adj2" fmla="val 352924"/>
            </a:avLst>
          </a:prstGeom>
          <a:ln w="444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Заголовок 1"/>
          <p:cNvSpPr txBox="1">
            <a:spLocks/>
          </p:cNvSpPr>
          <p:nvPr/>
        </p:nvSpPr>
        <p:spPr>
          <a:xfrm>
            <a:off x="5710796" y="4052000"/>
            <a:ext cx="2060671" cy="39432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Устранение последствий</a:t>
            </a:r>
            <a:b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</a:br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(эвакуация ТС и т.п.)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2575684" y="2697276"/>
            <a:ext cx="1111937" cy="2093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2574950" y="2954521"/>
            <a:ext cx="1111937" cy="2093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5240930" y="3385042"/>
            <a:ext cx="0" cy="369634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Заголовок 1"/>
          <p:cNvSpPr txBox="1">
            <a:spLocks/>
          </p:cNvSpPr>
          <p:nvPr/>
        </p:nvSpPr>
        <p:spPr>
          <a:xfrm>
            <a:off x="4976021" y="3451697"/>
            <a:ext cx="912226" cy="1901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Bef>
                <a:spcPct val="20000"/>
              </a:spcBef>
              <a:defRPr sz="1200">
                <a:solidFill>
                  <a:srgbClr val="114454"/>
                </a:solidFill>
                <a:latin typeface="Nixie One"/>
                <a:ea typeface="Nixie One"/>
                <a:cs typeface="Nixie On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 smtClean="0">
                <a:solidFill>
                  <a:srgbClr val="05365D"/>
                </a:solidFill>
                <a:latin typeface="+mn-lt"/>
                <a:ea typeface="+mn-ea"/>
                <a:cs typeface="+mn-cs"/>
              </a:rPr>
              <a:t>Видео</a:t>
            </a:r>
            <a:endParaRPr lang="ru-RU" sz="900" dirty="0">
              <a:solidFill>
                <a:srgbClr val="05365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111556" y="2840011"/>
            <a:ext cx="1393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5365D"/>
                </a:solidFill>
              </a:rPr>
              <a:t>АС контроля ОТ</a:t>
            </a:r>
            <a:br>
              <a:rPr lang="ru-RU" sz="1400" dirty="0" smtClean="0">
                <a:solidFill>
                  <a:srgbClr val="05365D"/>
                </a:solidFill>
              </a:rPr>
            </a:br>
            <a:r>
              <a:rPr lang="ru-RU" sz="1400" dirty="0" smtClean="0">
                <a:solidFill>
                  <a:srgbClr val="05365D"/>
                </a:solidFill>
              </a:rPr>
              <a:t> и отработки НС</a:t>
            </a:r>
            <a:endParaRPr lang="ru-RU" sz="1400" dirty="0">
              <a:solidFill>
                <a:srgbClr val="05365D"/>
              </a:solidFill>
            </a:endParaRPr>
          </a:p>
        </p:txBody>
      </p:sp>
      <p:pic>
        <p:nvPicPr>
          <p:cNvPr id="47" name="Picture 20" descr="https://banner2.kisspng.com/20180505/joq/kisspng-computer-icons-workflow-gender-symbol-flowchart-ta-planings-5aedb7f6c96c54.95875648152552856682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81" y="2228766"/>
            <a:ext cx="595036" cy="60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2" descr="https://staging.softwarekey.com/wp-content/uploads/2017/05/refresh-update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45" y="2208086"/>
            <a:ext cx="552789" cy="54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9639" y="1202660"/>
            <a:ext cx="450530" cy="357673"/>
          </a:xfrm>
          <a:prstGeom prst="rect">
            <a:avLst/>
          </a:prstGeom>
        </p:spPr>
      </p:pic>
      <p:pic>
        <p:nvPicPr>
          <p:cNvPr id="57" name="Picture 8" descr="http://112.msk.ru/images/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78" y="3835643"/>
            <a:ext cx="432428" cy="3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>
            <a:stCxn id="12" idx="3"/>
          </p:cNvCxnSpPr>
          <p:nvPr/>
        </p:nvCxnSpPr>
        <p:spPr>
          <a:xfrm>
            <a:off x="5790810" y="1386216"/>
            <a:ext cx="22135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012160" y="1381496"/>
            <a:ext cx="0" cy="26705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5779009" y="4052000"/>
            <a:ext cx="233151" cy="0"/>
          </a:xfrm>
          <a:prstGeom prst="line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8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7" y="664409"/>
            <a:ext cx="55819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3A81BE"/>
                </a:solidFill>
              </a:rPr>
              <a:t>СРЕДСТВА РЕКОНСТРУКЦИИ ИНЦИДЕНТОВ. ВИДЕОРЕГИСТРАЦИЯ</a:t>
            </a:r>
            <a:endParaRPr lang="ru-RU" sz="1500" b="1" dirty="0">
              <a:solidFill>
                <a:srgbClr val="3A81B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8889" y="4331948"/>
            <a:ext cx="7925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A81BE"/>
                </a:solidFill>
              </a:rPr>
              <a:t>АППАРАТУРА ВИДЕОРЕГИСТРАЦИИ ПОЗВОЛЯЕТ ФОРМИРОВАТЬ ДОКАЗАТЕЛЬНУЮ БАЗУ ДЛЯ РАЗБОРА ИНЦИДЕНТОВ С ПРИВЯЗКОЙ К ГЕОГРАФИЧЕСКИМ КООРДИНАТАМ И КО ВРЕМЕНИ</a:t>
            </a:r>
            <a:endParaRPr lang="ru-RU" sz="1400" b="1" dirty="0">
              <a:solidFill>
                <a:srgbClr val="3A81BE"/>
              </a:solidFill>
            </a:endParaRPr>
          </a:p>
        </p:txBody>
      </p:sp>
      <p:pic>
        <p:nvPicPr>
          <p:cNvPr id="16" name="АП3_111214_1630_03117_ДТП_обрезанн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0519" y="1067353"/>
            <a:ext cx="4429124" cy="29617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0" y="1059582"/>
            <a:ext cx="2988000" cy="29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04" y="2254372"/>
            <a:ext cx="377953" cy="353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7435" y="4822032"/>
            <a:ext cx="3129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-9-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197276"/>
            <a:ext cx="776362" cy="7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682</Words>
  <Application>Microsoft Office PowerPoint</Application>
  <PresentationFormat>Экран (16:9)</PresentationFormat>
  <Paragraphs>193</Paragraphs>
  <Slides>15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admin</cp:lastModifiedBy>
  <cp:revision>21</cp:revision>
  <dcterms:created xsi:type="dcterms:W3CDTF">2017-11-14T14:47:14Z</dcterms:created>
  <dcterms:modified xsi:type="dcterms:W3CDTF">2018-11-15T11:43:55Z</dcterms:modified>
</cp:coreProperties>
</file>