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3" r:id="rId3"/>
    <p:sldId id="274" r:id="rId4"/>
    <p:sldId id="275" r:id="rId5"/>
    <p:sldId id="276" r:id="rId6"/>
    <p:sldId id="277" r:id="rId7"/>
    <p:sldId id="278" r:id="rId8"/>
    <p:sldId id="279" r:id="rId9"/>
    <p:sldId id="282" r:id="rId10"/>
    <p:sldId id="257" r:id="rId11"/>
    <p:sldId id="263" r:id="rId12"/>
    <p:sldId id="268" r:id="rId13"/>
    <p:sldId id="269" r:id="rId14"/>
    <p:sldId id="270" r:id="rId15"/>
    <p:sldId id="271" r:id="rId16"/>
    <p:sldId id="272" r:id="rId17"/>
    <p:sldId id="283" r:id="rId18"/>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286674"/>
    <a:srgbClr val="91DFE0"/>
    <a:srgbClr val="1D5E6D"/>
    <a:srgbClr val="0E2A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8"/>
    <p:restoredTop sz="95522" autoAdjust="0"/>
  </p:normalViewPr>
  <p:slideViewPr>
    <p:cSldViewPr>
      <p:cViewPr>
        <p:scale>
          <a:sx n="133" d="100"/>
          <a:sy n="133" d="100"/>
        </p:scale>
        <p:origin x="-14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933C8-CAFA-42B9-9DBB-9E3CFC830132}" type="datetimeFigureOut">
              <a:rPr lang="en-US" smtClean="0"/>
              <a:t>11/19/2018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AB3E6-4E82-4240-9453-066B8A4AA187}" type="slidenum">
              <a:rPr lang="en-US" smtClean="0"/>
              <a:t>‹#›</a:t>
            </a:fld>
            <a:endParaRPr lang="en-US"/>
          </a:p>
        </p:txBody>
      </p:sp>
    </p:spTree>
    <p:extLst>
      <p:ext uri="{BB962C8B-B14F-4D97-AF65-F5344CB8AC3E}">
        <p14:creationId xmlns:p14="http://schemas.microsoft.com/office/powerpoint/2010/main" val="198784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2</a:t>
            </a:fld>
            <a:endParaRPr lang="en-US"/>
          </a:p>
        </p:txBody>
      </p:sp>
    </p:spTree>
    <p:extLst>
      <p:ext uri="{BB962C8B-B14F-4D97-AF65-F5344CB8AC3E}">
        <p14:creationId xmlns:p14="http://schemas.microsoft.com/office/powerpoint/2010/main" val="3047467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16</a:t>
            </a:fld>
            <a:endParaRPr lang="en-US"/>
          </a:p>
        </p:txBody>
      </p:sp>
    </p:spTree>
    <p:extLst>
      <p:ext uri="{BB962C8B-B14F-4D97-AF65-F5344CB8AC3E}">
        <p14:creationId xmlns:p14="http://schemas.microsoft.com/office/powerpoint/2010/main" val="119899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17</a:t>
            </a:fld>
            <a:endParaRPr lang="en-US"/>
          </a:p>
        </p:txBody>
      </p:sp>
    </p:spTree>
    <p:extLst>
      <p:ext uri="{BB962C8B-B14F-4D97-AF65-F5344CB8AC3E}">
        <p14:creationId xmlns:p14="http://schemas.microsoft.com/office/powerpoint/2010/main" val="97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3</a:t>
            </a:fld>
            <a:endParaRPr lang="en-US"/>
          </a:p>
        </p:txBody>
      </p:sp>
    </p:spTree>
    <p:extLst>
      <p:ext uri="{BB962C8B-B14F-4D97-AF65-F5344CB8AC3E}">
        <p14:creationId xmlns:p14="http://schemas.microsoft.com/office/powerpoint/2010/main" val="334556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6</a:t>
            </a:fld>
            <a:endParaRPr lang="en-US"/>
          </a:p>
        </p:txBody>
      </p:sp>
    </p:spTree>
    <p:extLst>
      <p:ext uri="{BB962C8B-B14F-4D97-AF65-F5344CB8AC3E}">
        <p14:creationId xmlns:p14="http://schemas.microsoft.com/office/powerpoint/2010/main" val="4208370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rPr>
              <a:t>Т</a:t>
            </a:r>
            <a:r>
              <a:rPr lang="en-US" dirty="0" err="1">
                <a:solidFill>
                  <a:schemeClr val="bg1"/>
                </a:solidFill>
              </a:rPr>
              <a:t>ак</a:t>
            </a:r>
            <a:r>
              <a:rPr lang="en-US" dirty="0">
                <a:solidFill>
                  <a:schemeClr val="bg1"/>
                </a:solidFill>
              </a:rPr>
              <a:t> </a:t>
            </a:r>
            <a:r>
              <a:rPr lang="ru-RU" dirty="0">
                <a:solidFill>
                  <a:schemeClr val="bg1"/>
                </a:solidFill>
              </a:rPr>
              <a:t>к</a:t>
            </a:r>
            <a:r>
              <a:rPr lang="en-US" dirty="0" err="1">
                <a:solidFill>
                  <a:schemeClr val="bg1"/>
                </a:solidFill>
              </a:rPr>
              <a:t>ак</a:t>
            </a:r>
            <a:r>
              <a:rPr lang="en-US" dirty="0">
                <a:solidFill>
                  <a:schemeClr val="bg1"/>
                </a:solidFill>
              </a:rPr>
              <a:t> </a:t>
            </a:r>
            <a:r>
              <a:rPr lang="en-US" dirty="0" err="1">
                <a:solidFill>
                  <a:schemeClr val="bg1"/>
                </a:solidFill>
              </a:rPr>
              <a:t>приемники</a:t>
            </a:r>
            <a:r>
              <a:rPr lang="en-US" dirty="0">
                <a:solidFill>
                  <a:schemeClr val="bg1"/>
                </a:solidFill>
              </a:rPr>
              <a:t> ГНСС </a:t>
            </a:r>
            <a:r>
              <a:rPr lang="en-US" dirty="0" err="1">
                <a:solidFill>
                  <a:schemeClr val="bg1"/>
                </a:solidFill>
              </a:rPr>
              <a:t>уже</a:t>
            </a:r>
            <a:r>
              <a:rPr lang="en-US" dirty="0">
                <a:solidFill>
                  <a:schemeClr val="bg1"/>
                </a:solidFill>
              </a:rPr>
              <a:t> </a:t>
            </a:r>
            <a:r>
              <a:rPr lang="en-US" dirty="0" err="1">
                <a:solidFill>
                  <a:schemeClr val="bg1"/>
                </a:solidFill>
              </a:rPr>
              <a:t>испол</a:t>
            </a:r>
            <a:r>
              <a:rPr lang="ru-RU" dirty="0">
                <a:solidFill>
                  <a:schemeClr val="bg1"/>
                </a:solidFill>
              </a:rPr>
              <a:t>ь</a:t>
            </a:r>
            <a:r>
              <a:rPr lang="en-US" dirty="0" err="1">
                <a:solidFill>
                  <a:schemeClr val="bg1"/>
                </a:solidFill>
              </a:rPr>
              <a:t>зуются</a:t>
            </a:r>
            <a:r>
              <a:rPr lang="en-US" baseline="0" dirty="0">
                <a:solidFill>
                  <a:schemeClr val="bg1"/>
                </a:solidFill>
              </a:rPr>
              <a:t> </a:t>
            </a:r>
            <a:r>
              <a:rPr lang="en-US" baseline="0" dirty="0" err="1">
                <a:solidFill>
                  <a:schemeClr val="bg1"/>
                </a:solidFill>
              </a:rPr>
              <a:t>во</a:t>
            </a:r>
            <a:r>
              <a:rPr lang="en-US" baseline="0" dirty="0">
                <a:solidFill>
                  <a:schemeClr val="bg1"/>
                </a:solidFill>
              </a:rPr>
              <a:t> </a:t>
            </a:r>
            <a:r>
              <a:rPr lang="en-US" baseline="0" dirty="0" err="1">
                <a:solidFill>
                  <a:schemeClr val="bg1"/>
                </a:solidFill>
              </a:rPr>
              <a:t>всех</a:t>
            </a:r>
            <a:r>
              <a:rPr lang="en-US" baseline="0" dirty="0">
                <a:solidFill>
                  <a:schemeClr val="bg1"/>
                </a:solidFill>
              </a:rPr>
              <a:t> </a:t>
            </a:r>
            <a:r>
              <a:rPr lang="en-US" baseline="0" dirty="0" err="1">
                <a:solidFill>
                  <a:schemeClr val="bg1"/>
                </a:solidFill>
              </a:rPr>
              <a:t>сферах</a:t>
            </a:r>
            <a:r>
              <a:rPr lang="ru-RU" baseline="0" dirty="0">
                <a:solidFill>
                  <a:schemeClr val="bg1"/>
                </a:solidFill>
              </a:rPr>
              <a:t>.</a:t>
            </a:r>
            <a:endParaRPr lang="en-US" dirty="0"/>
          </a:p>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10</a:t>
            </a:fld>
            <a:endParaRPr lang="en-US"/>
          </a:p>
        </p:txBody>
      </p:sp>
    </p:spTree>
    <p:extLst>
      <p:ext uri="{BB962C8B-B14F-4D97-AF65-F5344CB8AC3E}">
        <p14:creationId xmlns:p14="http://schemas.microsoft.com/office/powerpoint/2010/main" val="221147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https://www.spirent.com/go/What-is-GPS-Receiver-Testing</a:t>
            </a:r>
            <a:endParaRPr lang="ru-RU" dirty="0"/>
          </a:p>
          <a:p>
            <a:r>
              <a:rPr lang="en-US" dirty="0"/>
              <a:t>http://www.treatface.ru/solutions/resheniya-dlya-testirovaniya-kommunikatsionnykh-i-navigatsionnykh-ustroystv-i-sistem/testirovanie-priemnikov-gnss-v-potrebitelskikh-ustroystvakh/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1D5E6D"/>
                </a:solidFill>
                <a:latin typeface="Arial" panose="020B0604020202020204" pitchFamily="34" charset="0"/>
                <a:ea typeface="+mn-ea"/>
                <a:cs typeface="Arial" panose="020B0604020202020204" pitchFamily="34" charset="0"/>
              </a:rPr>
              <a:t>Тест чувствительности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kern="1200" dirty="0">
                <a:solidFill>
                  <a:schemeClr val="tx1"/>
                </a:solidFill>
                <a:effectLst/>
                <a:latin typeface="+mn-lt"/>
                <a:ea typeface="+mn-ea"/>
                <a:cs typeface="+mn-cs"/>
              </a:rPr>
              <a:t>	Acquisition Sensitivity (чувствительность для захвата).</a:t>
            </a:r>
            <a:r>
              <a:rPr lang="ru-RU" sz="1200" b="0" i="0" kern="1200" dirty="0">
                <a:solidFill>
                  <a:schemeClr val="tx1"/>
                </a:solidFill>
                <a:effectLst/>
                <a:latin typeface="+mn-lt"/>
                <a:ea typeface="+mn-ea"/>
                <a:cs typeface="+mn-cs"/>
              </a:rPr>
              <a:t> Параметр, характеризующий минимальную мощность принимаемого сигнала, при котором приемник может 	</a:t>
            </a:r>
            <a:r>
              <a:rPr lang="en-US" sz="1200" b="0" i="0" kern="1200" dirty="0" err="1">
                <a:solidFill>
                  <a:schemeClr val="tx1"/>
                </a:solidFill>
                <a:effectLst/>
                <a:latin typeface="+mn-lt"/>
                <a:ea typeface="+mn-ea"/>
                <a:cs typeface="+mn-cs"/>
              </a:rPr>
              <a:t>определить</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свое</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местонахождение</a:t>
            </a:r>
            <a:r>
              <a:rPr lang="ru-RU" sz="1200" b="0" i="0" kern="1200" dirty="0">
                <a:solidFill>
                  <a:schemeClr val="tx1"/>
                </a:solidFill>
                <a:effectLst/>
                <a:latin typeface="+mn-lt"/>
                <a:ea typeface="+mn-ea"/>
                <a:cs typeface="+mn-cs"/>
              </a:rPr>
              <a:t>. Определение данной</a:t>
            </a:r>
            <a:r>
              <a:rPr lang="ru-RU" sz="1200" b="0" i="0" kern="1200" baseline="0" dirty="0">
                <a:solidFill>
                  <a:schemeClr val="tx1"/>
                </a:solidFill>
                <a:effectLst/>
                <a:latin typeface="+mn-lt"/>
                <a:ea typeface="+mn-ea"/>
                <a:cs typeface="+mn-cs"/>
              </a:rPr>
              <a:t> пороговой мощности сигнала</a:t>
            </a:r>
            <a:r>
              <a:rPr lang="ru-RU" sz="1200" b="0" i="0" kern="1200" dirty="0">
                <a:solidFill>
                  <a:schemeClr val="tx1"/>
                </a:solidFill>
                <a:effectLst/>
                <a:latin typeface="+mn-lt"/>
                <a:ea typeface="+mn-ea"/>
                <a:cs typeface="+mn-cs"/>
              </a:rPr>
              <a:t> имеет важное значение</a:t>
            </a:r>
            <a:r>
              <a:rPr lang="ru-RU"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1D5E6D"/>
                </a:solidFill>
                <a:latin typeface="Arial" panose="020B0604020202020204" pitchFamily="34" charset="0"/>
                <a:ea typeface="+mn-ea"/>
                <a:cs typeface="Arial" panose="020B0604020202020204" pitchFamily="34" charset="0"/>
              </a:rPr>
              <a:t>Время входа в рабочий режим (TTFF)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dirty="0">
              <a:solidFill>
                <a:srgbClr val="1D5E6D"/>
              </a:solidFill>
              <a:latin typeface="Arial" panose="020B0604020202020204" pitchFamily="34" charset="0"/>
              <a:ea typeface="+mn-ea"/>
              <a:cs typeface="Arial" panose="020B0604020202020204" pitchFamily="34" charset="0"/>
            </a:endParaRPr>
          </a:p>
          <a:p>
            <a:r>
              <a:rPr lang="ru-RU" sz="1200" b="1" dirty="0">
                <a:solidFill>
                  <a:srgbClr val="1D5E6D"/>
                </a:solidFill>
                <a:latin typeface="Arial" panose="020B0604020202020204" pitchFamily="34" charset="0"/>
                <a:ea typeface="+mn-ea"/>
                <a:cs typeface="Arial" panose="020B0604020202020204" pitchFamily="34" charset="0"/>
              </a:rPr>
              <a:t>	</a:t>
            </a:r>
            <a:r>
              <a:rPr lang="ru-RU" sz="1200" b="1" i="0" kern="1200" dirty="0">
                <a:solidFill>
                  <a:schemeClr val="tx1"/>
                </a:solidFill>
                <a:effectLst/>
                <a:latin typeface="+mn-lt"/>
                <a:ea typeface="+mn-ea"/>
                <a:cs typeface="+mn-cs"/>
              </a:rPr>
              <a:t>Время холодного старта.</a:t>
            </a:r>
            <a:r>
              <a:rPr lang="ru-RU" sz="1200" b="0" i="0" kern="1200" dirty="0">
                <a:solidFill>
                  <a:schemeClr val="tx1"/>
                </a:solidFill>
                <a:effectLst/>
                <a:latin typeface="+mn-lt"/>
                <a:ea typeface="+mn-ea"/>
                <a:cs typeface="+mn-cs"/>
              </a:rPr>
              <a:t> Это время, за которое загрузится приёмник после длительного нерабочего периода. При первом включении приёмник получает или обновляет со 	спутников альманах, то есть сообщение, содержащее параметры орбит всех спутников. По данным альманаха и эфемерид определяется исходное местоположение приёмника. 	Альманах периодически, раз в несколько месяцев, обновляется. Эфемериды содержат оперативную информацию и обновляются по несколько раз за день.</a:t>
            </a:r>
          </a:p>
          <a:p>
            <a:r>
              <a:rPr lang="ru-RU" sz="1200" b="1" i="0" kern="1200" dirty="0">
                <a:solidFill>
                  <a:schemeClr val="tx1"/>
                </a:solidFill>
                <a:effectLst/>
                <a:latin typeface="+mn-lt"/>
                <a:ea typeface="+mn-ea"/>
                <a:cs typeface="+mn-cs"/>
              </a:rPr>
              <a:t>	Время тёплого старта.</a:t>
            </a:r>
            <a:r>
              <a:rPr lang="ru-RU" sz="1200" b="0" i="0" kern="1200" dirty="0">
                <a:solidFill>
                  <a:schemeClr val="tx1"/>
                </a:solidFill>
                <a:effectLst/>
                <a:latin typeface="+mn-lt"/>
                <a:ea typeface="+mn-ea"/>
                <a:cs typeface="+mn-cs"/>
              </a:rPr>
              <a:t> Это время получения приёмником первого навигационного решения в случае, когда альманах не устарел, но устарели эфемериды (более точные 	данные о положении спутника, передаваемые каждым аппаратом только для самого себя). В ходе этой процедуры обновляются только эфемериды.</a:t>
            </a:r>
          </a:p>
          <a:p>
            <a:r>
              <a:rPr lang="ru-RU" sz="1200" b="1" i="0" kern="1200" dirty="0">
                <a:solidFill>
                  <a:schemeClr val="tx1"/>
                </a:solidFill>
                <a:effectLst/>
                <a:latin typeface="+mn-lt"/>
                <a:ea typeface="+mn-ea"/>
                <a:cs typeface="+mn-cs"/>
              </a:rPr>
              <a:t>	Время горячего старта.</a:t>
            </a:r>
            <a:r>
              <a:rPr lang="ru-RU" sz="1200" b="0" i="0" kern="1200" dirty="0">
                <a:solidFill>
                  <a:schemeClr val="tx1"/>
                </a:solidFill>
                <a:effectLst/>
                <a:latin typeface="+mn-lt"/>
                <a:ea typeface="+mn-ea"/>
                <a:cs typeface="+mn-cs"/>
              </a:rPr>
              <a:t> Это время получения приёмником первого навигационного решения после кратковременного выключения приёмника, когда примерная позиция и 	время известны. Данные альманаха и эфемерид не устарели, поэтому приемник сразу может использовать сигнал всех ранее найденных спутников.</a:t>
            </a:r>
          </a:p>
          <a:p>
            <a:endParaRPr lang="ru-RU" sz="1200" b="0" i="0" kern="1200" dirty="0">
              <a:solidFill>
                <a:schemeClr val="tx1"/>
              </a:solidFill>
              <a:effectLst/>
              <a:latin typeface="+mn-lt"/>
              <a:ea typeface="+mn-ea"/>
              <a:cs typeface="+mn-cs"/>
            </a:endParaRPr>
          </a:p>
          <a:p>
            <a:r>
              <a:rPr lang="ru-RU" sz="1200" b="1" i="0" kern="1200" dirty="0">
                <a:solidFill>
                  <a:schemeClr val="tx1"/>
                </a:solidFill>
                <a:effectLst/>
                <a:latin typeface="+mn-lt"/>
                <a:ea typeface="+mn-ea"/>
                <a:cs typeface="+mn-cs"/>
              </a:rPr>
              <a:t>	Холодный</a:t>
            </a:r>
            <a:r>
              <a:rPr lang="ru-RU" sz="1200" b="1" i="0" kern="1200" baseline="0" dirty="0">
                <a:solidFill>
                  <a:schemeClr val="tx1"/>
                </a:solidFill>
                <a:effectLst/>
                <a:latin typeface="+mn-lt"/>
                <a:ea typeface="+mn-ea"/>
                <a:cs typeface="+mn-cs"/>
              </a:rPr>
              <a:t> старт. </a:t>
            </a:r>
            <a:r>
              <a:rPr lang="ru-RU" sz="1200" b="0" i="0" kern="1200" dirty="0">
                <a:solidFill>
                  <a:schemeClr val="tx1"/>
                </a:solidFill>
                <a:effectLst/>
                <a:latin typeface="+mn-lt"/>
                <a:ea typeface="+mn-ea"/>
                <a:cs typeface="+mn-cs"/>
              </a:rPr>
              <a:t>Данный параметр характеризует быстроту, с которой устройство может захватывать спутниковые сигналы, что называется, «с нуля», то есть не зная своего 	местонахождения и времени, а также не имея текущего альманаха и актуальных данных эфемерид.</a:t>
            </a:r>
            <a:r>
              <a:rPr lang="ru-RU" sz="1200" b="1" i="0" kern="1200" dirty="0">
                <a:solidFill>
                  <a:schemeClr val="tx1"/>
                </a:solidFill>
                <a:effectLst/>
                <a:latin typeface="+mn-lt"/>
                <a:ea typeface="+mn-ea"/>
                <a:cs typeface="+mn-cs"/>
              </a:rPr>
              <a:t> </a:t>
            </a:r>
            <a:endParaRPr lang="en-US" sz="1200" b="1" i="0" kern="1200" dirty="0">
              <a:solidFill>
                <a:schemeClr val="tx1"/>
              </a:solidFill>
              <a:effectLst/>
              <a:latin typeface="+mn-lt"/>
              <a:ea typeface="+mn-ea"/>
              <a:cs typeface="+mn-cs"/>
            </a:endParaRPr>
          </a:p>
          <a:p>
            <a:r>
              <a:rPr lang="ru-RU" sz="1200" b="1" i="0" kern="1200" dirty="0">
                <a:solidFill>
                  <a:schemeClr val="tx1"/>
                </a:solidFill>
                <a:effectLst/>
                <a:latin typeface="+mn-lt"/>
                <a:ea typeface="+mn-ea"/>
                <a:cs typeface="+mn-cs"/>
              </a:rPr>
              <a:t>	Warm Start Time to First Fix (время первого определения местонахождения при теплом старте).</a:t>
            </a:r>
            <a:r>
              <a:rPr lang="ru-RU" sz="1200" b="0" i="0" kern="1200" dirty="0">
                <a:solidFill>
                  <a:schemeClr val="tx1"/>
                </a:solidFill>
                <a:effectLst/>
                <a:latin typeface="+mn-lt"/>
                <a:ea typeface="+mn-ea"/>
                <a:cs typeface="+mn-cs"/>
              </a:rPr>
              <a:t> Параметр, показывающий быстроту захвата приемником спутниковых 	сигналов, если в последний раз приемник использовался совсем недавно. В таком случае альманах и информация о времени уже загружены в память приемника, его текущее 	местонахождение удалено от того места, где он использовался в последний раз, не более чем на 100 км, но данные эфемерид отсутствуют или устарели.</a:t>
            </a:r>
            <a:endParaRPr lang="en-US" sz="1200" b="0" i="0" kern="1200" dirty="0">
              <a:solidFill>
                <a:schemeClr val="tx1"/>
              </a:solidFill>
              <a:effectLst/>
              <a:latin typeface="+mn-lt"/>
              <a:ea typeface="+mn-ea"/>
              <a:cs typeface="+mn-cs"/>
            </a:endParaRPr>
          </a:p>
          <a:p>
            <a:r>
              <a:rPr lang="ru-RU" sz="1200" b="1" i="0" kern="1200" dirty="0">
                <a:solidFill>
                  <a:schemeClr val="tx1"/>
                </a:solidFill>
                <a:effectLst/>
                <a:latin typeface="+mn-lt"/>
                <a:ea typeface="+mn-ea"/>
                <a:cs typeface="+mn-cs"/>
              </a:rPr>
              <a:t>	Hot Start Time to First Fix (время первого определения местонахождения при горячем старте).</a:t>
            </a:r>
            <a:r>
              <a:rPr lang="ru-RU" sz="1200" b="0" i="0" kern="1200" dirty="0">
                <a:solidFill>
                  <a:schemeClr val="tx1"/>
                </a:solidFill>
                <a:effectLst/>
                <a:latin typeface="+mn-lt"/>
                <a:ea typeface="+mn-ea"/>
                <a:cs typeface="+mn-cs"/>
              </a:rPr>
              <a:t> Горячий старт имеет место, когда приемник используется регулярно. При 	этом он находится недалеко от того места, где применялся в последний раз, и в его памяти хранятся информация о времени, полный альманах и данные эфемерид; для 	определения своего местонахождения ему нужно лишь принять спутниковые сигналы.</a:t>
            </a:r>
          </a:p>
          <a:p>
            <a:endParaRPr lang="ru-R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chemeClr val="tx1"/>
                </a:solidFill>
              </a:rPr>
              <a:t>T</a:t>
            </a:r>
            <a:r>
              <a:rPr lang="en-US" sz="1200" b="1" dirty="0" err="1">
                <a:solidFill>
                  <a:schemeClr val="tx1"/>
                </a:solidFill>
              </a:rPr>
              <a:t>очность</a:t>
            </a:r>
            <a:r>
              <a:rPr lang="en-US" sz="1200" b="1" dirty="0">
                <a:solidFill>
                  <a:schemeClr val="tx1"/>
                </a:solidFill>
              </a:rPr>
              <a:t> </a:t>
            </a:r>
            <a:r>
              <a:rPr lang="en-US" sz="1200" b="1" dirty="0" err="1">
                <a:solidFill>
                  <a:schemeClr val="tx1"/>
                </a:solidFill>
              </a:rPr>
              <a:t>определения</a:t>
            </a:r>
            <a:r>
              <a:rPr lang="en-US" sz="1200" b="1" dirty="0">
                <a:solidFill>
                  <a:schemeClr val="tx1"/>
                </a:solidFill>
              </a:rPr>
              <a:t> </a:t>
            </a:r>
            <a:r>
              <a:rPr lang="en-US" sz="1200" b="1" dirty="0" err="1">
                <a:solidFill>
                  <a:schemeClr val="tx1"/>
                </a:solidFill>
              </a:rPr>
              <a:t>координат</a:t>
            </a:r>
            <a:endParaRPr lang="ru-RU" sz="1200" b="1" dirty="0">
              <a:solidFill>
                <a:schemeClr val="tx1"/>
              </a:solidFill>
            </a:endParaRPr>
          </a:p>
          <a:p>
            <a:endParaRPr lang="ru-RU" sz="1200" b="0" i="0" kern="1200" dirty="0">
              <a:solidFill>
                <a:schemeClr val="tx1"/>
              </a:solidFill>
              <a:effectLst/>
              <a:latin typeface="+mn-lt"/>
              <a:ea typeface="+mn-ea"/>
              <a:cs typeface="+mn-cs"/>
            </a:endParaRPr>
          </a:p>
          <a:p>
            <a:r>
              <a:rPr lang="ru-RU" sz="1200" b="1" i="0" kern="1200" dirty="0">
                <a:solidFill>
                  <a:schemeClr val="tx1"/>
                </a:solidFill>
                <a:effectLst/>
                <a:latin typeface="+mn-lt"/>
                <a:ea typeface="+mn-ea"/>
                <a:cs typeface="+mn-cs"/>
              </a:rPr>
              <a:t>	Static Navigation Accuracy (точность определения местонахождения неподвижного устройства).</a:t>
            </a:r>
            <a:r>
              <a:rPr lang="ru-RU" sz="1200" b="0" i="0" kern="1200" dirty="0">
                <a:solidFill>
                  <a:schemeClr val="tx1"/>
                </a:solidFill>
                <a:effectLst/>
                <a:latin typeface="+mn-lt"/>
                <a:ea typeface="+mn-ea"/>
                <a:cs typeface="+mn-cs"/>
              </a:rPr>
              <a:t> Параметр, характеризующий отклонение координат, выданных 	приемником, от его реального местонахождения, когда он неподвижен.</a:t>
            </a:r>
            <a:endParaRPr lang="en-US" sz="1200" b="0" i="0" kern="1200" dirty="0">
              <a:solidFill>
                <a:schemeClr val="tx1"/>
              </a:solidFill>
              <a:effectLst/>
              <a:latin typeface="+mn-lt"/>
              <a:ea typeface="+mn-ea"/>
              <a:cs typeface="+mn-cs"/>
            </a:endParaRPr>
          </a:p>
          <a:p>
            <a:r>
              <a:rPr lang="ru-RU" sz="1200" b="1" i="0" kern="1200" dirty="0">
                <a:solidFill>
                  <a:schemeClr val="tx1"/>
                </a:solidFill>
                <a:effectLst/>
                <a:latin typeface="+mn-lt"/>
                <a:ea typeface="+mn-ea"/>
                <a:cs typeface="+mn-cs"/>
              </a:rPr>
              <a:t>	Dynamic Navigation Accuracy (точность определения местонахождения движущегося устройства).</a:t>
            </a:r>
            <a:r>
              <a:rPr lang="ru-RU" sz="1200" b="0" i="0" kern="1200" dirty="0">
                <a:solidFill>
                  <a:schemeClr val="tx1"/>
                </a:solidFill>
                <a:effectLst/>
                <a:latin typeface="+mn-lt"/>
                <a:ea typeface="+mn-ea"/>
                <a:cs typeface="+mn-cs"/>
              </a:rPr>
              <a:t> В процессе тестирования этого параметра делают серию измерений, 	когда навигационное устройство движется по одной, двум или трем осям. В ходе тестирования возможны изменения скорости и направления движения.</a:t>
            </a:r>
            <a:endParaRPr lang="en-US" dirty="0"/>
          </a:p>
          <a:p>
            <a:endParaRPr lang="en-US" dirty="0"/>
          </a:p>
          <a:p>
            <a:endParaRPr lang="ru-RU" sz="1200" b="0" i="0" kern="1200" dirty="0">
              <a:solidFill>
                <a:schemeClr val="tx1"/>
              </a:solidFill>
              <a:effectLst/>
              <a:latin typeface="+mn-lt"/>
              <a:ea typeface="+mn-ea"/>
              <a:cs typeface="+mn-cs"/>
            </a:endParaRPr>
          </a:p>
          <a:p>
            <a:endParaRPr lang="ru-RU"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11</a:t>
            </a:fld>
            <a:endParaRPr lang="en-US"/>
          </a:p>
        </p:txBody>
      </p:sp>
    </p:spTree>
    <p:extLst>
      <p:ext uri="{BB962C8B-B14F-4D97-AF65-F5344CB8AC3E}">
        <p14:creationId xmlns:p14="http://schemas.microsoft.com/office/powerpoint/2010/main" val="173170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Функциональный</a:t>
            </a:r>
            <a:r>
              <a:rPr lang="en-US" baseline="0" dirty="0"/>
              <a:t> </a:t>
            </a:r>
            <a:r>
              <a:rPr lang="en-US" baseline="0" dirty="0" err="1"/>
              <a:t>тест</a:t>
            </a:r>
            <a:r>
              <a:rPr lang="en-US" baseline="0" dirty="0"/>
              <a:t> </a:t>
            </a:r>
            <a:r>
              <a:rPr lang="en-US" baseline="0" dirty="0" err="1"/>
              <a:t>относится</a:t>
            </a:r>
            <a:r>
              <a:rPr lang="en-US" baseline="0" dirty="0"/>
              <a:t> </a:t>
            </a:r>
            <a:r>
              <a:rPr lang="en-US" baseline="0" dirty="0" err="1"/>
              <a:t>скорее</a:t>
            </a:r>
            <a:r>
              <a:rPr lang="en-US" baseline="0" dirty="0"/>
              <a:t> </a:t>
            </a:r>
            <a:r>
              <a:rPr lang="en-US" baseline="0" dirty="0" err="1"/>
              <a:t>не</a:t>
            </a:r>
            <a:r>
              <a:rPr lang="en-US" baseline="0" dirty="0"/>
              <a:t> </a:t>
            </a:r>
            <a:r>
              <a:rPr lang="ru-RU" baseline="0" dirty="0"/>
              <a:t>к</a:t>
            </a:r>
            <a:r>
              <a:rPr lang="en-US" baseline="0" dirty="0"/>
              <a:t> </a:t>
            </a:r>
            <a:r>
              <a:rPr lang="en-US" baseline="0" dirty="0" err="1"/>
              <a:t>тестированию</a:t>
            </a:r>
            <a:r>
              <a:rPr lang="en-US" baseline="0" dirty="0"/>
              <a:t> </a:t>
            </a:r>
            <a:r>
              <a:rPr lang="en-US" baseline="0" dirty="0" err="1"/>
              <a:t>самого</a:t>
            </a:r>
            <a:r>
              <a:rPr lang="en-US" baseline="0" dirty="0"/>
              <a:t> </a:t>
            </a:r>
            <a:r>
              <a:rPr lang="en-US" baseline="0" dirty="0" err="1"/>
              <a:t>приемника</a:t>
            </a:r>
            <a:r>
              <a:rPr lang="en-US" baseline="0" dirty="0"/>
              <a:t> ГНСС</a:t>
            </a:r>
            <a:r>
              <a:rPr lang="ru-RU" baseline="0" dirty="0"/>
              <a:t>,</a:t>
            </a:r>
            <a:r>
              <a:rPr lang="en-US" baseline="0" dirty="0"/>
              <a:t> а </a:t>
            </a:r>
            <a:r>
              <a:rPr lang="en-US" baseline="0" dirty="0" err="1"/>
              <a:t>к</a:t>
            </a:r>
            <a:r>
              <a:rPr lang="en-US" baseline="0" dirty="0"/>
              <a:t> </a:t>
            </a:r>
            <a:r>
              <a:rPr lang="en-US" baseline="0" dirty="0" err="1"/>
              <a:t>проверк</a:t>
            </a:r>
            <a:r>
              <a:rPr lang="ru-RU" baseline="0" dirty="0"/>
              <a:t>е</a:t>
            </a:r>
            <a:r>
              <a:rPr lang="en-US" baseline="0" dirty="0"/>
              <a:t> </a:t>
            </a:r>
            <a:r>
              <a:rPr lang="en-US" baseline="0" dirty="0" err="1"/>
              <a:t>функциональности</a:t>
            </a:r>
            <a:r>
              <a:rPr lang="en-US" baseline="0" dirty="0"/>
              <a:t> </a:t>
            </a:r>
            <a:r>
              <a:rPr lang="en-US" baseline="0" dirty="0" err="1"/>
              <a:t>систем</a:t>
            </a:r>
            <a:r>
              <a:rPr lang="ru-RU" baseline="0" dirty="0"/>
              <a:t>,</a:t>
            </a:r>
            <a:r>
              <a:rPr lang="en-US" baseline="0" dirty="0"/>
              <a:t> </a:t>
            </a:r>
            <a:r>
              <a:rPr lang="en-US" baseline="0" dirty="0" err="1"/>
              <a:t>включаю</a:t>
            </a:r>
            <a:r>
              <a:rPr lang="ru-RU" baseline="0" dirty="0"/>
              <a:t>щ</a:t>
            </a:r>
            <a:r>
              <a:rPr lang="en-US" baseline="0" dirty="0" err="1"/>
              <a:t>их</a:t>
            </a:r>
            <a:r>
              <a:rPr lang="en-US" baseline="0" dirty="0"/>
              <a:t> в </a:t>
            </a:r>
            <a:r>
              <a:rPr lang="en-US" baseline="0" dirty="0" err="1"/>
              <a:t>себя</a:t>
            </a:r>
            <a:r>
              <a:rPr lang="en-US" baseline="0" dirty="0"/>
              <a:t> </a:t>
            </a:r>
            <a:r>
              <a:rPr lang="en-US" baseline="0" dirty="0" err="1"/>
              <a:t>навигационн</a:t>
            </a:r>
            <a:r>
              <a:rPr lang="ru-RU" baseline="0" dirty="0"/>
              <a:t>ы</a:t>
            </a:r>
            <a:r>
              <a:rPr lang="en-US" baseline="0" dirty="0"/>
              <a:t>е </a:t>
            </a:r>
            <a:r>
              <a:rPr lang="en-US" baseline="0" dirty="0" err="1"/>
              <a:t>премники</a:t>
            </a:r>
            <a:r>
              <a:rPr lang="en-US" baseline="0" dirty="0"/>
              <a:t> и </a:t>
            </a:r>
            <a:r>
              <a:rPr lang="en-US" baseline="0" dirty="0" err="1"/>
              <a:t>испол</a:t>
            </a:r>
            <a:r>
              <a:rPr lang="ru-RU" baseline="0" dirty="0"/>
              <a:t>ьз</a:t>
            </a:r>
            <a:r>
              <a:rPr lang="en-US" baseline="0" dirty="0" err="1"/>
              <a:t>ую</a:t>
            </a:r>
            <a:r>
              <a:rPr lang="ru-RU" baseline="0" dirty="0"/>
              <a:t>щ</a:t>
            </a:r>
            <a:r>
              <a:rPr lang="en-US" baseline="0" dirty="0" err="1"/>
              <a:t>их</a:t>
            </a:r>
            <a:r>
              <a:rPr lang="en-US" baseline="0" dirty="0"/>
              <a:t> </a:t>
            </a:r>
            <a:r>
              <a:rPr lang="en-US" baseline="0" dirty="0" err="1"/>
              <a:t>их</a:t>
            </a:r>
            <a:r>
              <a:rPr lang="en-US" baseline="0" dirty="0"/>
              <a:t> </a:t>
            </a:r>
            <a:r>
              <a:rPr lang="en-US" baseline="0" dirty="0" err="1"/>
              <a:t>данные</a:t>
            </a:r>
            <a:r>
              <a:rPr lang="en-US" baseline="0" dirty="0"/>
              <a:t> . </a:t>
            </a:r>
            <a:r>
              <a:rPr lang="ru-RU" baseline="0" dirty="0"/>
              <a:t>К</a:t>
            </a:r>
            <a:r>
              <a:rPr lang="en-US" baseline="0" dirty="0" err="1"/>
              <a:t>ак</a:t>
            </a:r>
            <a:r>
              <a:rPr lang="en-US" baseline="0" dirty="0"/>
              <a:t> </a:t>
            </a:r>
            <a:r>
              <a:rPr lang="en-US" baseline="0" dirty="0" err="1"/>
              <a:t>например</a:t>
            </a:r>
            <a:r>
              <a:rPr lang="en-US" baseline="0" dirty="0"/>
              <a:t> </a:t>
            </a:r>
            <a:r>
              <a:rPr lang="en-US" baseline="0" dirty="0" err="1"/>
              <a:t>тестирование</a:t>
            </a:r>
            <a:r>
              <a:rPr lang="en-US" baseline="0" dirty="0"/>
              <a:t> </a:t>
            </a:r>
            <a:r>
              <a:rPr lang="en-US" baseline="0" dirty="0" err="1"/>
              <a:t>телематики</a:t>
            </a:r>
            <a:r>
              <a:rPr lang="ru-RU" baseline="0" dirty="0"/>
              <a:t>,</a:t>
            </a:r>
            <a:r>
              <a:rPr lang="en-US" baseline="0" dirty="0"/>
              <a:t> </a:t>
            </a:r>
            <a:r>
              <a:rPr lang="en-US" baseline="0" dirty="0" err="1"/>
              <a:t>где</a:t>
            </a:r>
            <a:r>
              <a:rPr lang="en-US" baseline="0" dirty="0"/>
              <a:t> </a:t>
            </a:r>
            <a:r>
              <a:rPr lang="en-US" baseline="0" dirty="0" err="1"/>
              <a:t>имитатор</a:t>
            </a:r>
            <a:r>
              <a:rPr lang="en-US" baseline="0" dirty="0"/>
              <a:t> </a:t>
            </a:r>
            <a:r>
              <a:rPr lang="en-US" baseline="0" dirty="0" err="1"/>
              <a:t>позволяет</a:t>
            </a:r>
            <a:r>
              <a:rPr lang="en-US" baseline="0" dirty="0"/>
              <a:t> </a:t>
            </a:r>
            <a:r>
              <a:rPr lang="en-US" baseline="0" dirty="0" err="1"/>
              <a:t>контролировать</a:t>
            </a:r>
            <a:r>
              <a:rPr lang="en-US" baseline="0" dirty="0"/>
              <a:t> </a:t>
            </a:r>
            <a:r>
              <a:rPr lang="en-US" baseline="0" dirty="0" err="1"/>
              <a:t>данные</a:t>
            </a:r>
            <a:r>
              <a:rPr lang="en-US" baseline="0" dirty="0"/>
              <a:t> о </a:t>
            </a:r>
            <a:r>
              <a:rPr lang="en-US" baseline="0" dirty="0" err="1"/>
              <a:t>координатах</a:t>
            </a:r>
            <a:r>
              <a:rPr lang="ru-RU" baseline="0" dirty="0"/>
              <a:t>,</a:t>
            </a:r>
            <a:r>
              <a:rPr lang="en-US" baseline="0" dirty="0"/>
              <a:t> </a:t>
            </a:r>
            <a:r>
              <a:rPr lang="en-US" baseline="0" dirty="0" err="1"/>
              <a:t>которы</a:t>
            </a:r>
            <a:r>
              <a:rPr lang="ru-RU" baseline="0" dirty="0"/>
              <a:t>е</a:t>
            </a:r>
            <a:r>
              <a:rPr lang="en-US" baseline="0" dirty="0"/>
              <a:t> </a:t>
            </a:r>
            <a:r>
              <a:rPr lang="en-US" baseline="0" dirty="0" err="1"/>
              <a:t>посылает</a:t>
            </a:r>
            <a:r>
              <a:rPr lang="en-US" baseline="0" dirty="0"/>
              <a:t> в </a:t>
            </a:r>
            <a:r>
              <a:rPr lang="en-US" baseline="0" dirty="0" err="1"/>
              <a:t>своих</a:t>
            </a:r>
            <a:r>
              <a:rPr lang="en-US" baseline="0" dirty="0"/>
              <a:t> </a:t>
            </a:r>
            <a:r>
              <a:rPr lang="en-US" baseline="0" dirty="0" err="1"/>
              <a:t>сооб</a:t>
            </a:r>
            <a:r>
              <a:rPr lang="ru-RU" baseline="0" dirty="0"/>
              <a:t>щ</a:t>
            </a:r>
            <a:r>
              <a:rPr lang="en-US" baseline="0" dirty="0" err="1"/>
              <a:t>ениях</a:t>
            </a:r>
            <a:r>
              <a:rPr lang="ru-RU" baseline="0" dirty="0"/>
              <a:t>,</a:t>
            </a:r>
            <a:r>
              <a:rPr lang="en-US" baseline="0" dirty="0"/>
              <a:t> </a:t>
            </a:r>
            <a:r>
              <a:rPr lang="en-US" baseline="0" dirty="0" err="1"/>
              <a:t>например</a:t>
            </a:r>
            <a:r>
              <a:rPr lang="ru-RU" baseline="0" dirty="0"/>
              <a:t>,</a:t>
            </a:r>
            <a:r>
              <a:rPr lang="en-US" baseline="0" dirty="0"/>
              <a:t> </a:t>
            </a:r>
            <a:r>
              <a:rPr lang="en-US" baseline="0" dirty="0" err="1"/>
              <a:t>система</a:t>
            </a:r>
            <a:r>
              <a:rPr lang="en-US" baseline="0" dirty="0"/>
              <a:t> </a:t>
            </a:r>
            <a:r>
              <a:rPr lang="en-US" baseline="0" dirty="0" err="1"/>
              <a:t>Эра</a:t>
            </a:r>
            <a:r>
              <a:rPr lang="en-US" baseline="0" dirty="0"/>
              <a:t> </a:t>
            </a:r>
            <a:r>
              <a:rPr lang="en-US" baseline="0" dirty="0" err="1"/>
              <a:t>Глонасс</a:t>
            </a:r>
            <a:r>
              <a:rPr lang="en-US" baseline="0" dirty="0"/>
              <a:t>. </a:t>
            </a:r>
            <a:r>
              <a:rPr lang="en-US" baseline="0" dirty="0" err="1"/>
              <a:t>Одна</a:t>
            </a:r>
            <a:r>
              <a:rPr lang="en-US" baseline="0" dirty="0"/>
              <a:t> </a:t>
            </a:r>
            <a:r>
              <a:rPr lang="en-US" baseline="0" dirty="0" err="1"/>
              <a:t>из</a:t>
            </a:r>
            <a:r>
              <a:rPr lang="en-US" baseline="0" dirty="0"/>
              <a:t> </a:t>
            </a:r>
            <a:r>
              <a:rPr lang="ru-RU" baseline="0" dirty="0"/>
              <a:t>в</a:t>
            </a:r>
            <a:r>
              <a:rPr lang="en-US" baseline="0" dirty="0" err="1"/>
              <a:t>ажных</a:t>
            </a:r>
            <a:r>
              <a:rPr lang="en-US" baseline="0" dirty="0"/>
              <a:t> </a:t>
            </a:r>
            <a:r>
              <a:rPr lang="en-US" baseline="0" dirty="0" err="1"/>
              <a:t>сост</a:t>
            </a:r>
            <a:r>
              <a:rPr lang="ru-RU" baseline="0" dirty="0"/>
              <a:t>а</a:t>
            </a:r>
            <a:r>
              <a:rPr lang="en-US" baseline="0" dirty="0" err="1"/>
              <a:t>вляю</a:t>
            </a:r>
            <a:r>
              <a:rPr lang="ru-RU" baseline="0" dirty="0"/>
              <a:t>щ</a:t>
            </a:r>
            <a:r>
              <a:rPr lang="en-US" baseline="0" dirty="0" err="1"/>
              <a:t>их</a:t>
            </a:r>
            <a:r>
              <a:rPr lang="en-US" baseline="0" dirty="0"/>
              <a:t> </a:t>
            </a:r>
            <a:r>
              <a:rPr lang="en-US" baseline="0" dirty="0" err="1"/>
              <a:t>данных</a:t>
            </a:r>
            <a:r>
              <a:rPr lang="en-US" baseline="0" dirty="0"/>
              <a:t> </a:t>
            </a:r>
            <a:r>
              <a:rPr lang="en-US" baseline="0" dirty="0" err="1"/>
              <a:t>тестов</a:t>
            </a:r>
            <a:r>
              <a:rPr lang="en-US" baseline="0" dirty="0"/>
              <a:t> </a:t>
            </a:r>
            <a:r>
              <a:rPr lang="en-US" baseline="0" dirty="0" err="1"/>
              <a:t>является</a:t>
            </a:r>
            <a:r>
              <a:rPr lang="en-US" baseline="0" dirty="0"/>
              <a:t> </a:t>
            </a:r>
            <a:r>
              <a:rPr lang="en-US" baseline="0" dirty="0" err="1"/>
              <a:t>получение</a:t>
            </a:r>
            <a:r>
              <a:rPr lang="en-US" baseline="0" dirty="0"/>
              <a:t> </a:t>
            </a:r>
            <a:r>
              <a:rPr lang="en-US" baseline="0" dirty="0" err="1"/>
              <a:t>имитатором</a:t>
            </a:r>
            <a:r>
              <a:rPr lang="en-US" baseline="0" dirty="0"/>
              <a:t> </a:t>
            </a:r>
            <a:r>
              <a:rPr lang="en-US" baseline="0" dirty="0" err="1"/>
              <a:t>информации</a:t>
            </a:r>
            <a:r>
              <a:rPr lang="en-US" baseline="0" dirty="0"/>
              <a:t> о </a:t>
            </a:r>
            <a:r>
              <a:rPr lang="en-US" baseline="0" dirty="0" err="1"/>
              <a:t>требуемых</a:t>
            </a:r>
            <a:r>
              <a:rPr lang="en-US" baseline="0" dirty="0"/>
              <a:t> </a:t>
            </a:r>
            <a:r>
              <a:rPr lang="en-US" baseline="0" dirty="0" err="1"/>
              <a:t>ко</a:t>
            </a:r>
            <a:r>
              <a:rPr lang="ru-RU" baseline="0" dirty="0"/>
              <a:t>о</a:t>
            </a:r>
            <a:r>
              <a:rPr lang="en-US" baseline="0" dirty="0" err="1"/>
              <a:t>рдинат</a:t>
            </a:r>
            <a:r>
              <a:rPr lang="ru-RU" baseline="0" dirty="0"/>
              <a:t>ах</a:t>
            </a:r>
            <a:r>
              <a:rPr lang="en-US" baseline="0" dirty="0"/>
              <a:t> </a:t>
            </a:r>
            <a:r>
              <a:rPr lang="en-US" baseline="0" dirty="0" err="1"/>
              <a:t>генерируем</a:t>
            </a:r>
            <a:r>
              <a:rPr lang="ru-RU" baseline="0" dirty="0"/>
              <a:t>ых</a:t>
            </a:r>
            <a:r>
              <a:rPr lang="en-US" baseline="0" dirty="0"/>
              <a:t> в </a:t>
            </a:r>
            <a:r>
              <a:rPr lang="en-US" baseline="0" dirty="0" err="1"/>
              <a:t>режиме</a:t>
            </a:r>
            <a:r>
              <a:rPr lang="en-US" baseline="0" dirty="0"/>
              <a:t> </a:t>
            </a:r>
            <a:r>
              <a:rPr lang="en-US" baseline="0" dirty="0" err="1"/>
              <a:t>реального</a:t>
            </a:r>
            <a:r>
              <a:rPr lang="en-US" baseline="0" dirty="0"/>
              <a:t> </a:t>
            </a:r>
            <a:r>
              <a:rPr lang="en-US" baseline="0" dirty="0" err="1"/>
              <a:t>времени</a:t>
            </a:r>
            <a:r>
              <a:rPr lang="ru-RU" baseline="0" dirty="0"/>
              <a:t>,</a:t>
            </a:r>
            <a:r>
              <a:rPr lang="en-US" baseline="0" dirty="0"/>
              <a:t> </a:t>
            </a:r>
            <a:r>
              <a:rPr lang="ru-RU" baseline="0" dirty="0"/>
              <a:t>ч</a:t>
            </a:r>
            <a:r>
              <a:rPr lang="en-US" baseline="0" dirty="0" err="1"/>
              <a:t>то</a:t>
            </a:r>
            <a:r>
              <a:rPr lang="en-US" baseline="0" dirty="0"/>
              <a:t> и </a:t>
            </a:r>
            <a:r>
              <a:rPr lang="en-US" baseline="0" dirty="0" err="1"/>
              <a:t>обеспечивает</a:t>
            </a:r>
            <a:r>
              <a:rPr lang="en-US" baseline="0" dirty="0"/>
              <a:t> </a:t>
            </a:r>
            <a:r>
              <a:rPr lang="en-US" baseline="0" dirty="0" err="1"/>
              <a:t>показанный</a:t>
            </a:r>
            <a:r>
              <a:rPr lang="en-US" baseline="0" dirty="0"/>
              <a:t> в </a:t>
            </a:r>
            <a:r>
              <a:rPr lang="en-US" baseline="0" dirty="0" err="1"/>
              <a:t>данном</a:t>
            </a:r>
            <a:r>
              <a:rPr lang="en-US" baseline="0" dirty="0"/>
              <a:t> </a:t>
            </a:r>
            <a:r>
              <a:rPr lang="en-US" baseline="0" dirty="0" err="1"/>
              <a:t>примере</a:t>
            </a:r>
            <a:r>
              <a:rPr lang="en-US" baseline="0" dirty="0"/>
              <a:t> </a:t>
            </a:r>
            <a:r>
              <a:rPr lang="en-US" baseline="0" dirty="0" err="1"/>
              <a:t>имитатор</a:t>
            </a:r>
            <a:r>
              <a:rPr lang="en-US" baseline="0" dirty="0"/>
              <a:t>. </a:t>
            </a:r>
          </a:p>
          <a:p>
            <a:r>
              <a:rPr lang="en-US" baseline="0" dirty="0"/>
              <a:t>В </a:t>
            </a:r>
            <a:r>
              <a:rPr lang="en-US" baseline="0" dirty="0" err="1"/>
              <a:t>качестве</a:t>
            </a:r>
            <a:r>
              <a:rPr lang="en-US" baseline="0" dirty="0"/>
              <a:t> </a:t>
            </a:r>
            <a:r>
              <a:rPr lang="en-US" baseline="0" dirty="0" err="1"/>
              <a:t>имитатора</a:t>
            </a:r>
            <a:r>
              <a:rPr lang="en-US" baseline="0" dirty="0"/>
              <a:t> </a:t>
            </a:r>
            <a:r>
              <a:rPr lang="en-US" baseline="0" dirty="0" err="1"/>
              <a:t>навигационного</a:t>
            </a:r>
            <a:r>
              <a:rPr lang="en-US" baseline="0" dirty="0"/>
              <a:t> </a:t>
            </a:r>
            <a:r>
              <a:rPr lang="en-US" baseline="0" dirty="0" err="1"/>
              <a:t>поля</a:t>
            </a:r>
            <a:r>
              <a:rPr lang="en-US" baseline="0" dirty="0"/>
              <a:t> </a:t>
            </a:r>
            <a:r>
              <a:rPr lang="en-US" baseline="0" dirty="0" err="1"/>
              <a:t>используется</a:t>
            </a:r>
            <a:r>
              <a:rPr lang="en-US" baseline="0" dirty="0"/>
              <a:t> </a:t>
            </a:r>
            <a:r>
              <a:rPr lang="ru-RU" baseline="0" dirty="0"/>
              <a:t>YEA GNSS</a:t>
            </a:r>
            <a:endParaRPr lang="en-US" dirty="0"/>
          </a:p>
          <a:p>
            <a:endParaRPr lang="ru-RU" dirty="0"/>
          </a:p>
          <a:p>
            <a:r>
              <a:rPr lang="ru-RU" sz="1200" kern="1200" dirty="0">
                <a:solidFill>
                  <a:schemeClr val="tx1"/>
                </a:solidFill>
                <a:effectLst/>
                <a:latin typeface="+mn-lt"/>
                <a:ea typeface="+mn-ea"/>
                <a:cs typeface="+mn-cs"/>
              </a:rPr>
              <a:t>Телематика в автомобиле контролируется с помошью Блок Управления Телематики(БУТ) которая в свою очередь связан с Электронным блоком управления основного автомобиля. Чтобы тестировать телематику необходимо обеспечить генерацию навигационного поля и всех сигналов которие БУТ принимает по Аналоговым и цифровым линиям и по КАН интерфейс.</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Принимая Сгенерированый навигационный сигнал, Блок управление телематики создает информационное сообшение которое передает на электонную блок управления. Последний отправляет это сообшение через мобильные модули.Лабораторная бортовая система принимает это сообшение  и сравнивает с шаблонными сообшениями так тестирует правильность системы. Главный параметер тестирования Это время реагирвания Блока телематики.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12</a:t>
            </a:fld>
            <a:endParaRPr lang="en-US"/>
          </a:p>
        </p:txBody>
      </p:sp>
    </p:spTree>
    <p:extLst>
      <p:ext uri="{BB962C8B-B14F-4D97-AF65-F5344CB8AC3E}">
        <p14:creationId xmlns:p14="http://schemas.microsoft.com/office/powerpoint/2010/main" val="182389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a:t>
            </a:r>
            <a:r>
              <a:rPr lang="en-US" dirty="0" err="1"/>
              <a:t>еперь</a:t>
            </a:r>
            <a:r>
              <a:rPr lang="en-US" baseline="0" dirty="0"/>
              <a:t> </a:t>
            </a:r>
            <a:r>
              <a:rPr lang="en-US" baseline="0" dirty="0" err="1"/>
              <a:t>пару</a:t>
            </a:r>
            <a:r>
              <a:rPr lang="en-US" baseline="0" dirty="0"/>
              <a:t> </a:t>
            </a:r>
            <a:r>
              <a:rPr lang="en-US" baseline="0" dirty="0" err="1"/>
              <a:t>слов</a:t>
            </a:r>
            <a:r>
              <a:rPr lang="en-US" baseline="0" dirty="0"/>
              <a:t> </a:t>
            </a:r>
            <a:r>
              <a:rPr lang="en-US" baseline="0" dirty="0" err="1"/>
              <a:t>об</a:t>
            </a:r>
            <a:r>
              <a:rPr lang="en-US" baseline="0" dirty="0"/>
              <a:t> </a:t>
            </a:r>
            <a:r>
              <a:rPr lang="en-US" baseline="0" dirty="0" err="1"/>
              <a:t>имитаторе</a:t>
            </a:r>
            <a:endParaRPr lang="en-US" baseline="0" dirty="0"/>
          </a:p>
          <a:p>
            <a:endParaRPr lang="en-US" dirty="0"/>
          </a:p>
          <a:p>
            <a:r>
              <a:rPr lang="ru-RU" dirty="0"/>
              <a:t>З</a:t>
            </a:r>
            <a:r>
              <a:rPr lang="en-US" dirty="0" err="1"/>
              <a:t>аранее</a:t>
            </a:r>
            <a:r>
              <a:rPr lang="en-US" baseline="0" dirty="0"/>
              <a:t> </a:t>
            </a:r>
            <a:r>
              <a:rPr lang="en-US" baseline="0" dirty="0" err="1"/>
              <a:t>изменить</a:t>
            </a:r>
            <a:r>
              <a:rPr lang="en-US" baseline="0" dirty="0"/>
              <a:t> </a:t>
            </a:r>
            <a:r>
              <a:rPr lang="en-US" baseline="0" dirty="0" err="1"/>
              <a:t>ко</a:t>
            </a:r>
            <a:r>
              <a:rPr lang="ru-RU" baseline="0" dirty="0"/>
              <a:t>о</a:t>
            </a:r>
            <a:r>
              <a:rPr lang="en-US" baseline="0" dirty="0" err="1"/>
              <a:t>рдинаты</a:t>
            </a:r>
            <a:r>
              <a:rPr lang="ru-RU" baseline="0" dirty="0"/>
              <a:t>,</a:t>
            </a:r>
            <a:r>
              <a:rPr lang="en-US" baseline="0" dirty="0"/>
              <a:t> </a:t>
            </a:r>
            <a:r>
              <a:rPr lang="ru-RU" baseline="0" dirty="0"/>
              <a:t>записать в</a:t>
            </a:r>
            <a:r>
              <a:rPr lang="en-US" baseline="0" dirty="0"/>
              <a:t> </a:t>
            </a:r>
            <a:r>
              <a:rPr lang="en-US" baseline="0" dirty="0" err="1"/>
              <a:t>Фа</a:t>
            </a:r>
            <a:r>
              <a:rPr lang="ru-RU" baseline="0" dirty="0"/>
              <a:t>й</a:t>
            </a:r>
            <a:r>
              <a:rPr lang="en-US" baseline="0" dirty="0"/>
              <a:t>л</a:t>
            </a:r>
            <a:r>
              <a:rPr lang="ru-RU" baseline="0" dirty="0"/>
              <a:t>, а потом</a:t>
            </a:r>
            <a:r>
              <a:rPr lang="en-US" baseline="0" dirty="0"/>
              <a:t> </a:t>
            </a:r>
            <a:r>
              <a:rPr lang="en-US" baseline="0" dirty="0" err="1"/>
              <a:t>сгенерировать</a:t>
            </a:r>
            <a:r>
              <a:rPr lang="ru-RU"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13</a:t>
            </a:fld>
            <a:endParaRPr lang="en-US"/>
          </a:p>
        </p:txBody>
      </p:sp>
    </p:spTree>
    <p:extLst>
      <p:ext uri="{BB962C8B-B14F-4D97-AF65-F5344CB8AC3E}">
        <p14:creationId xmlns:p14="http://schemas.microsoft.com/office/powerpoint/2010/main" val="333674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14</a:t>
            </a:fld>
            <a:endParaRPr lang="en-US"/>
          </a:p>
        </p:txBody>
      </p:sp>
    </p:spTree>
    <p:extLst>
      <p:ext uri="{BB962C8B-B14F-4D97-AF65-F5344CB8AC3E}">
        <p14:creationId xmlns:p14="http://schemas.microsoft.com/office/powerpoint/2010/main" val="1520130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Скриптом, когда при помощи специального скрипта задаются скорости и направления движения объекта в имитируемом навигационном поле согласно выбранной траектории;</a:t>
            </a:r>
          </a:p>
          <a:p>
            <a:endParaRPr lang="en-US" dirty="0"/>
          </a:p>
        </p:txBody>
      </p:sp>
      <p:sp>
        <p:nvSpPr>
          <p:cNvPr id="4" name="Slide Number Placeholder 3"/>
          <p:cNvSpPr>
            <a:spLocks noGrp="1"/>
          </p:cNvSpPr>
          <p:nvPr>
            <p:ph type="sldNum" sz="quarter" idx="10"/>
          </p:nvPr>
        </p:nvSpPr>
        <p:spPr/>
        <p:txBody>
          <a:bodyPr/>
          <a:lstStyle/>
          <a:p>
            <a:fld id="{992AB3E6-4E82-4240-9453-066B8A4AA187}" type="slidenum">
              <a:rPr lang="en-US" smtClean="0"/>
              <a:t>15</a:t>
            </a:fld>
            <a:endParaRPr lang="en-US"/>
          </a:p>
        </p:txBody>
      </p:sp>
    </p:spTree>
    <p:extLst>
      <p:ext uri="{BB962C8B-B14F-4D97-AF65-F5344CB8AC3E}">
        <p14:creationId xmlns:p14="http://schemas.microsoft.com/office/powerpoint/2010/main" val="118232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51331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256474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150110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44133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103384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9CE968F-BD55-4EC2-88EF-22CAADCA85AB}" type="datetimeFigureOut">
              <a:rPr lang="ru-RU" smtClean="0"/>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64910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9CE968F-BD55-4EC2-88EF-22CAADCA85AB}" type="datetimeFigureOut">
              <a:rPr lang="ru-RU" smtClean="0"/>
              <a:t>19.11.2018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61680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9CE968F-BD55-4EC2-88EF-22CAADCA85AB}" type="datetimeFigureOut">
              <a:rPr lang="ru-RU" smtClean="0"/>
              <a:t>19.11.2018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49716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CE968F-BD55-4EC2-88EF-22CAADCA85AB}" type="datetimeFigureOut">
              <a:rPr lang="ru-RU" smtClean="0"/>
              <a:t>19.11.2018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389439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9CE968F-BD55-4EC2-88EF-22CAADCA85AB}" type="datetimeFigureOut">
              <a:rPr lang="ru-RU" smtClean="0"/>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70091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9CE968F-BD55-4EC2-88EF-22CAADCA85AB}" type="datetimeFigureOut">
              <a:rPr lang="ru-RU" smtClean="0"/>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FE47ED8-D625-4647-8033-B80FB8DF3DB2}" type="slidenum">
              <a:rPr lang="ru-RU" smtClean="0"/>
              <a:t>‹#›</a:t>
            </a:fld>
            <a:endParaRPr lang="ru-RU"/>
          </a:p>
        </p:txBody>
      </p:sp>
    </p:spTree>
    <p:extLst>
      <p:ext uri="{BB962C8B-B14F-4D97-AF65-F5344CB8AC3E}">
        <p14:creationId xmlns:p14="http://schemas.microsoft.com/office/powerpoint/2010/main" val="291856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9CE968F-BD55-4EC2-88EF-22CAADCA85AB}" type="datetimeFigureOut">
              <a:rPr lang="ru-RU" smtClean="0"/>
              <a:t>19.11.2018</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E47ED8-D625-4647-8033-B80FB8DF3DB2}" type="slidenum">
              <a:rPr lang="ru-RU" smtClean="0"/>
              <a:t>‹#›</a:t>
            </a:fld>
            <a:endParaRPr lang="ru-RU"/>
          </a:p>
        </p:txBody>
      </p:sp>
    </p:spTree>
    <p:extLst>
      <p:ext uri="{BB962C8B-B14F-4D97-AF65-F5344CB8AC3E}">
        <p14:creationId xmlns:p14="http://schemas.microsoft.com/office/powerpoint/2010/main" val="1773437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tiff"/><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6548" y="1275606"/>
            <a:ext cx="3026085" cy="954107"/>
          </a:xfrm>
          <a:prstGeom prst="rect">
            <a:avLst/>
          </a:prstGeom>
          <a:noFill/>
        </p:spPr>
        <p:txBody>
          <a:bodyPr wrap="none" rtlCol="0">
            <a:spAutoFit/>
          </a:bodyPr>
          <a:lstStyle/>
          <a:p>
            <a:pPr algn="ctr"/>
            <a:r>
              <a:rPr lang="ru-RU" sz="2800" b="1" dirty="0">
                <a:solidFill>
                  <a:srgbClr val="1D5E6D"/>
                </a:solidFill>
                <a:latin typeface="Arial" panose="020B0604020202020204" pitchFamily="34" charset="0"/>
                <a:cs typeface="Arial" panose="020B0604020202020204" pitchFamily="34" charset="0"/>
              </a:rPr>
              <a:t>Варданян</a:t>
            </a:r>
            <a:endParaRPr lang="ru-RU" sz="2800" dirty="0">
              <a:solidFill>
                <a:srgbClr val="1D5E6D"/>
              </a:solidFill>
              <a:latin typeface="Arial" panose="020B0604020202020204" pitchFamily="34" charset="0"/>
              <a:cs typeface="Arial" panose="020B0604020202020204" pitchFamily="34" charset="0"/>
            </a:endParaRPr>
          </a:p>
          <a:p>
            <a:pPr algn="ctr"/>
            <a:r>
              <a:rPr lang="ru-RU" sz="2800" dirty="0">
                <a:solidFill>
                  <a:srgbClr val="1D5E6D"/>
                </a:solidFill>
                <a:latin typeface="Arial" panose="020B0604020202020204" pitchFamily="34" charset="0"/>
                <a:cs typeface="Arial" panose="020B0604020202020204" pitchFamily="34" charset="0"/>
              </a:rPr>
              <a:t>Гегам Левонович</a:t>
            </a:r>
          </a:p>
        </p:txBody>
      </p:sp>
      <p:sp>
        <p:nvSpPr>
          <p:cNvPr id="5" name="TextBox 4"/>
          <p:cNvSpPr txBox="1"/>
          <p:nvPr/>
        </p:nvSpPr>
        <p:spPr>
          <a:xfrm>
            <a:off x="106963" y="2253286"/>
            <a:ext cx="8930073" cy="1200329"/>
          </a:xfrm>
          <a:prstGeom prst="rect">
            <a:avLst/>
          </a:prstGeom>
          <a:noFill/>
        </p:spPr>
        <p:txBody>
          <a:bodyPr wrap="none" rtlCol="0">
            <a:spAutoFit/>
          </a:bodyPr>
          <a:lstStyle/>
          <a:p>
            <a:pPr algn="ctr"/>
            <a:r>
              <a:rPr lang="ru-RU" sz="3600" dirty="0">
                <a:solidFill>
                  <a:srgbClr val="33CCCC"/>
                </a:solidFill>
                <a:latin typeface="Arial" panose="020B0604020202020204" pitchFamily="34" charset="0"/>
                <a:cs typeface="Arial" panose="020B0604020202020204" pitchFamily="34" charset="0"/>
              </a:rPr>
              <a:t>Системы испытаний компонентов ADAS</a:t>
            </a:r>
          </a:p>
          <a:p>
            <a:pPr algn="ctr"/>
            <a:r>
              <a:rPr lang="ru-RU" sz="3600" dirty="0">
                <a:solidFill>
                  <a:srgbClr val="33CCCC"/>
                </a:solidFill>
                <a:latin typeface="Arial" panose="020B0604020202020204" pitchFamily="34" charset="0"/>
                <a:cs typeface="Arial" panose="020B0604020202020204" pitchFamily="34" charset="0"/>
              </a:rPr>
              <a:t> Имитация навигационных сигналов</a:t>
            </a:r>
          </a:p>
        </p:txBody>
      </p:sp>
      <p:pic>
        <p:nvPicPr>
          <p:cNvPr id="6" name="Picture 5">
            <a:extLst>
              <a:ext uri="{FF2B5EF4-FFF2-40B4-BE49-F238E27FC236}">
                <a16:creationId xmlns:a16="http://schemas.microsoft.com/office/drawing/2014/main" xmlns="" id="{9E606958-2E4D-4682-AF92-EF28228A3F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4155926"/>
            <a:ext cx="1266345" cy="654276"/>
          </a:xfrm>
          <a:prstGeom prst="rect">
            <a:avLst/>
          </a:prstGeom>
        </p:spPr>
      </p:pic>
    </p:spTree>
    <p:extLst>
      <p:ext uri="{BB962C8B-B14F-4D97-AF65-F5344CB8AC3E}">
        <p14:creationId xmlns:p14="http://schemas.microsoft.com/office/powerpoint/2010/main" val="419313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915566"/>
            <a:ext cx="8460432" cy="9113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a:solidFill>
                  <a:srgbClr val="1D5E6D"/>
                </a:solidFill>
                <a:latin typeface="Arial" panose="020B0604020202020204" pitchFamily="34" charset="0"/>
                <a:ea typeface="+mn-ea"/>
                <a:cs typeface="Arial" panose="020B0604020202020204" pitchFamily="34" charset="0"/>
              </a:rPr>
              <a:t>И</a:t>
            </a:r>
            <a:r>
              <a:rPr lang="en-US" sz="3200" dirty="0" err="1">
                <a:solidFill>
                  <a:srgbClr val="1D5E6D"/>
                </a:solidFill>
                <a:latin typeface="Arial" panose="020B0604020202020204" pitchFamily="34" charset="0"/>
                <a:ea typeface="+mn-ea"/>
                <a:cs typeface="Arial" panose="020B0604020202020204" pitchFamily="34" charset="0"/>
              </a:rPr>
              <a:t>мита</a:t>
            </a:r>
            <a:r>
              <a:rPr lang="ru-RU" sz="3200" dirty="0" err="1">
                <a:solidFill>
                  <a:srgbClr val="1D5E6D"/>
                </a:solidFill>
                <a:latin typeface="Arial" panose="020B0604020202020204" pitchFamily="34" charset="0"/>
                <a:ea typeface="+mn-ea"/>
                <a:cs typeface="Arial" panose="020B0604020202020204" pitchFamily="34" charset="0"/>
              </a:rPr>
              <a:t>ция</a:t>
            </a:r>
            <a:r>
              <a:rPr lang="en-US" sz="3200" dirty="0">
                <a:solidFill>
                  <a:srgbClr val="1D5E6D"/>
                </a:solidFill>
                <a:latin typeface="Arial" panose="020B0604020202020204" pitchFamily="34" charset="0"/>
                <a:ea typeface="+mn-ea"/>
                <a:cs typeface="Arial" panose="020B0604020202020204" pitchFamily="34" charset="0"/>
              </a:rPr>
              <a:t> </a:t>
            </a:r>
            <a:r>
              <a:rPr lang="ru-RU" sz="3200" dirty="0">
                <a:solidFill>
                  <a:srgbClr val="1D5E6D"/>
                </a:solidFill>
                <a:latin typeface="Arial" panose="020B0604020202020204" pitchFamily="34" charset="0"/>
                <a:ea typeface="+mn-ea"/>
                <a:cs typeface="Arial" panose="020B0604020202020204" pitchFamily="34" charset="0"/>
              </a:rPr>
              <a:t>н</a:t>
            </a:r>
            <a:r>
              <a:rPr lang="en-US" sz="3200" dirty="0" err="1">
                <a:solidFill>
                  <a:srgbClr val="1D5E6D"/>
                </a:solidFill>
                <a:latin typeface="Arial" panose="020B0604020202020204" pitchFamily="34" charset="0"/>
                <a:ea typeface="+mn-ea"/>
                <a:cs typeface="Arial" panose="020B0604020202020204" pitchFamily="34" charset="0"/>
              </a:rPr>
              <a:t>авигационных</a:t>
            </a:r>
            <a:r>
              <a:rPr lang="en-US" sz="3200" dirty="0">
                <a:solidFill>
                  <a:srgbClr val="1D5E6D"/>
                </a:solidFill>
                <a:latin typeface="Arial" panose="020B0604020202020204" pitchFamily="34" charset="0"/>
                <a:ea typeface="+mn-ea"/>
                <a:cs typeface="Arial" panose="020B0604020202020204" pitchFamily="34" charset="0"/>
              </a:rPr>
              <a:t> </a:t>
            </a:r>
            <a:endParaRPr lang="ru-RU" sz="3200" dirty="0">
              <a:solidFill>
                <a:srgbClr val="1D5E6D"/>
              </a:solidFill>
              <a:latin typeface="Arial" panose="020B0604020202020204" pitchFamily="34" charset="0"/>
              <a:ea typeface="+mn-ea"/>
              <a:cs typeface="Arial" panose="020B0604020202020204" pitchFamily="34" charset="0"/>
            </a:endParaRPr>
          </a:p>
          <a:p>
            <a:r>
              <a:rPr lang="en-US" sz="3200" dirty="0" err="1">
                <a:solidFill>
                  <a:srgbClr val="1D5E6D"/>
                </a:solidFill>
                <a:latin typeface="Arial" panose="020B0604020202020204" pitchFamily="34" charset="0"/>
                <a:ea typeface="+mn-ea"/>
                <a:cs typeface="Arial" panose="020B0604020202020204" pitchFamily="34" charset="0"/>
              </a:rPr>
              <a:t>сигнало</a:t>
            </a:r>
            <a:r>
              <a:rPr lang="ru-RU" sz="3200" dirty="0">
                <a:solidFill>
                  <a:srgbClr val="1D5E6D"/>
                </a:solidFill>
                <a:latin typeface="Arial" panose="020B0604020202020204" pitchFamily="34" charset="0"/>
                <a:ea typeface="+mn-ea"/>
                <a:cs typeface="Arial" panose="020B0604020202020204" pitchFamily="34" charset="0"/>
              </a:rPr>
              <a:t>в</a:t>
            </a:r>
            <a:r>
              <a:rPr lang="en-US" sz="3200" dirty="0"/>
              <a:t> </a:t>
            </a:r>
          </a:p>
        </p:txBody>
      </p:sp>
      <p:sp>
        <p:nvSpPr>
          <p:cNvPr id="7" name="TextBox 6"/>
          <p:cNvSpPr txBox="1"/>
          <p:nvPr/>
        </p:nvSpPr>
        <p:spPr>
          <a:xfrm>
            <a:off x="917340" y="2571750"/>
            <a:ext cx="7272808" cy="984885"/>
          </a:xfrm>
          <a:prstGeom prst="rect">
            <a:avLst/>
          </a:prstGeom>
          <a:noFill/>
        </p:spPr>
        <p:txBody>
          <a:bodyPr wrap="square" rtlCol="0">
            <a:spAutoFit/>
          </a:bodyPr>
          <a:lstStyle/>
          <a:p>
            <a:pPr marL="342900" indent="-342900">
              <a:buFont typeface="Arial" panose="020B0604020202020204" pitchFamily="34" charset="0"/>
              <a:buChar char="•"/>
            </a:pPr>
            <a:r>
              <a:rPr lang="ru-RU" sz="2000" dirty="0">
                <a:solidFill>
                  <a:srgbClr val="33CCCC"/>
                </a:solidFill>
                <a:latin typeface="Arial" panose="020B0604020202020204" pitchFamily="34" charset="0"/>
                <a:cs typeface="Arial" panose="020B0604020202020204" pitchFamily="34" charset="0"/>
              </a:rPr>
              <a:t>Параметрический тест</a:t>
            </a:r>
            <a:endParaRPr lang="ru-RU" dirty="0">
              <a:solidFill>
                <a:srgbClr val="33CCCC"/>
              </a:solidFill>
            </a:endParaRPr>
          </a:p>
          <a:p>
            <a:pPr marL="342900" indent="-342900">
              <a:buFont typeface="Arial" panose="020B0604020202020204" pitchFamily="34" charset="0"/>
              <a:buChar char="•"/>
            </a:pPr>
            <a:r>
              <a:rPr lang="ru-RU" sz="2000" dirty="0">
                <a:solidFill>
                  <a:srgbClr val="33CCCC"/>
                </a:solidFill>
                <a:latin typeface="Arial" panose="020B0604020202020204" pitchFamily="34" charset="0"/>
                <a:cs typeface="Arial" panose="020B0604020202020204" pitchFamily="34" charset="0"/>
              </a:rPr>
              <a:t>Функциональный тест (</a:t>
            </a:r>
            <a:r>
              <a:rPr lang="en-US" sz="2000" dirty="0">
                <a:solidFill>
                  <a:srgbClr val="33CCCC"/>
                </a:solidFill>
                <a:latin typeface="Arial" panose="020B0604020202020204" pitchFamily="34" charset="0"/>
                <a:cs typeface="Arial" panose="020B0604020202020204" pitchFamily="34" charset="0"/>
              </a:rPr>
              <a:t>HIL</a:t>
            </a:r>
            <a:r>
              <a:rPr lang="ru-RU" sz="2000" dirty="0">
                <a:solidFill>
                  <a:srgbClr val="33CCCC"/>
                </a:solidFill>
                <a:latin typeface="Arial" panose="020B0604020202020204" pitchFamily="34" charset="0"/>
                <a:cs typeface="Arial" panose="020B0604020202020204" pitchFamily="34" charset="0"/>
              </a:rPr>
              <a:t> тест</a:t>
            </a:r>
            <a:r>
              <a:rPr lang="en-US" sz="2000" dirty="0">
                <a:solidFill>
                  <a:srgbClr val="33CCCC"/>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135816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3558"/>
            <a:ext cx="8229600" cy="857250"/>
          </a:xfrm>
        </p:spPr>
        <p:txBody>
          <a:bodyPr>
            <a:normAutofit/>
          </a:bodyPr>
          <a:lstStyle/>
          <a:p>
            <a:r>
              <a:rPr lang="ru-RU" sz="4000" dirty="0">
                <a:solidFill>
                  <a:srgbClr val="1D5E6D"/>
                </a:solidFill>
                <a:latin typeface="Arial" panose="020B0604020202020204" pitchFamily="34" charset="0"/>
                <a:ea typeface="+mn-ea"/>
                <a:cs typeface="Arial" panose="020B0604020202020204" pitchFamily="34" charset="0"/>
              </a:rPr>
              <a:t>Параметрический тест</a:t>
            </a:r>
            <a:endParaRPr lang="en-US" sz="4000" dirty="0">
              <a:solidFill>
                <a:srgbClr val="1D5E6D"/>
              </a:solidFill>
              <a:latin typeface="Arial" panose="020B0604020202020204" pitchFamily="34" charset="0"/>
              <a:ea typeface="+mn-ea"/>
              <a:cs typeface="Arial" panose="020B0604020202020204" pitchFamily="34" charset="0"/>
            </a:endParaRPr>
          </a:p>
        </p:txBody>
      </p:sp>
      <p:sp>
        <p:nvSpPr>
          <p:cNvPr id="3" name="Content Placeholder 2"/>
          <p:cNvSpPr>
            <a:spLocks noGrp="1"/>
          </p:cNvSpPr>
          <p:nvPr>
            <p:ph idx="1"/>
          </p:nvPr>
        </p:nvSpPr>
        <p:spPr>
          <a:xfrm>
            <a:off x="457200" y="1734344"/>
            <a:ext cx="8435280" cy="2925638"/>
          </a:xfrm>
        </p:spPr>
        <p:txBody>
          <a:bodyPr>
            <a:normAutofit lnSpcReduction="10000"/>
          </a:bodyPr>
          <a:lstStyle/>
          <a:p>
            <a:pPr marL="0" indent="0">
              <a:buNone/>
            </a:pPr>
            <a:r>
              <a:rPr lang="ru-RU" sz="2600" dirty="0">
                <a:solidFill>
                  <a:srgbClr val="33CCCC"/>
                </a:solidFill>
              </a:rPr>
              <a:t>Параметры ГНСС приемников</a:t>
            </a:r>
          </a:p>
          <a:p>
            <a:r>
              <a:rPr lang="ru-RU" sz="1500" dirty="0">
                <a:solidFill>
                  <a:srgbClr val="33CCCC"/>
                </a:solidFill>
              </a:rPr>
              <a:t>Чувствительность</a:t>
            </a:r>
          </a:p>
          <a:p>
            <a:pPr marL="0" indent="0">
              <a:buNone/>
            </a:pPr>
            <a:r>
              <a:rPr lang="ru-RU" sz="1400" dirty="0"/>
              <a:t>	Мощность </a:t>
            </a:r>
            <a:r>
              <a:rPr lang="ru-RU" sz="1400" dirty="0" smtClean="0"/>
              <a:t>сигнала</a:t>
            </a:r>
            <a:endParaRPr lang="ru-RU" sz="1400" dirty="0"/>
          </a:p>
          <a:p>
            <a:pPr marL="0" indent="0">
              <a:buNone/>
            </a:pPr>
            <a:r>
              <a:rPr lang="ru-RU" sz="1400" dirty="0">
                <a:solidFill>
                  <a:srgbClr val="33CCCC"/>
                </a:solidFill>
              </a:rPr>
              <a:t>	</a:t>
            </a:r>
            <a:r>
              <a:rPr lang="ru-RU" sz="1400" dirty="0"/>
              <a:t>Внедрение </a:t>
            </a:r>
            <a:r>
              <a:rPr lang="ru-RU" sz="1400" dirty="0" smtClean="0"/>
              <a:t>помех</a:t>
            </a:r>
            <a:endParaRPr lang="ru-RU" sz="1400" dirty="0"/>
          </a:p>
          <a:p>
            <a:r>
              <a:rPr lang="ru-RU" sz="1400" dirty="0">
                <a:solidFill>
                  <a:srgbClr val="33CCCC"/>
                </a:solidFill>
              </a:rPr>
              <a:t>Время вхождения в работу (TTFF)</a:t>
            </a:r>
          </a:p>
          <a:p>
            <a:pPr marL="0" indent="0">
              <a:buNone/>
            </a:pPr>
            <a:r>
              <a:rPr lang="ru-RU" sz="1400" dirty="0"/>
              <a:t>	</a:t>
            </a:r>
            <a:r>
              <a:rPr lang="en-US" sz="1400" dirty="0"/>
              <a:t>Х</a:t>
            </a:r>
            <a:r>
              <a:rPr lang="ru-RU" sz="1400" dirty="0"/>
              <a:t>олодный старт</a:t>
            </a:r>
            <a:endParaRPr lang="en-US" sz="1400" dirty="0"/>
          </a:p>
          <a:p>
            <a:pPr marL="0" indent="0">
              <a:buNone/>
            </a:pPr>
            <a:r>
              <a:rPr lang="ru-RU" sz="1400" dirty="0"/>
              <a:t>	</a:t>
            </a:r>
            <a:r>
              <a:rPr lang="en-US" sz="1400" dirty="0"/>
              <a:t>Т</a:t>
            </a:r>
            <a:r>
              <a:rPr lang="ru-RU" sz="1400" dirty="0"/>
              <a:t>ёплый старт</a:t>
            </a:r>
          </a:p>
          <a:p>
            <a:pPr marL="0" indent="0">
              <a:buNone/>
            </a:pPr>
            <a:r>
              <a:rPr lang="ru-RU" sz="1400" dirty="0">
                <a:solidFill>
                  <a:srgbClr val="33CCCC"/>
                </a:solidFill>
              </a:rPr>
              <a:t>	</a:t>
            </a:r>
            <a:r>
              <a:rPr lang="en-US" sz="1400" dirty="0"/>
              <a:t>Г</a:t>
            </a:r>
            <a:r>
              <a:rPr lang="ru-RU" sz="1400" dirty="0"/>
              <a:t>орячий старт</a:t>
            </a:r>
          </a:p>
          <a:p>
            <a:r>
              <a:rPr lang="ru-RU" sz="1400" dirty="0">
                <a:solidFill>
                  <a:srgbClr val="33CCCC"/>
                </a:solidFill>
              </a:rPr>
              <a:t>T</a:t>
            </a:r>
            <a:r>
              <a:rPr lang="en-US" sz="1400" dirty="0" err="1">
                <a:solidFill>
                  <a:srgbClr val="33CCCC"/>
                </a:solidFill>
              </a:rPr>
              <a:t>очность</a:t>
            </a:r>
            <a:r>
              <a:rPr lang="en-US" sz="1400" dirty="0">
                <a:solidFill>
                  <a:srgbClr val="33CCCC"/>
                </a:solidFill>
              </a:rPr>
              <a:t> </a:t>
            </a:r>
            <a:r>
              <a:rPr lang="en-US" sz="1400" dirty="0" err="1">
                <a:solidFill>
                  <a:srgbClr val="33CCCC"/>
                </a:solidFill>
              </a:rPr>
              <a:t>определения</a:t>
            </a:r>
            <a:r>
              <a:rPr lang="en-US" sz="1400" dirty="0">
                <a:solidFill>
                  <a:srgbClr val="33CCCC"/>
                </a:solidFill>
              </a:rPr>
              <a:t> </a:t>
            </a:r>
            <a:r>
              <a:rPr lang="en-US" sz="1400" dirty="0" err="1">
                <a:solidFill>
                  <a:srgbClr val="33CCCC"/>
                </a:solidFill>
              </a:rPr>
              <a:t>координат</a:t>
            </a:r>
            <a:endParaRPr lang="ru-RU" sz="1400" dirty="0">
              <a:solidFill>
                <a:srgbClr val="33CCCC"/>
              </a:solidFill>
            </a:endParaRPr>
          </a:p>
          <a:p>
            <a:pPr marL="0" indent="0">
              <a:buNone/>
            </a:pPr>
            <a:r>
              <a:rPr lang="ru-RU" sz="1400" dirty="0">
                <a:solidFill>
                  <a:srgbClr val="33CCCC"/>
                </a:solidFill>
              </a:rPr>
              <a:t>	</a:t>
            </a:r>
            <a:r>
              <a:rPr lang="en-US" sz="1400" dirty="0" err="1"/>
              <a:t>Стати</a:t>
            </a:r>
            <a:r>
              <a:rPr lang="ru-RU" sz="1400" dirty="0"/>
              <a:t>ческого устройства</a:t>
            </a:r>
            <a:r>
              <a:rPr lang="en-US" sz="1400" dirty="0"/>
              <a:t> (</a:t>
            </a:r>
            <a:r>
              <a:rPr lang="ru-RU" sz="1400" dirty="0"/>
              <a:t>неподвижного</a:t>
            </a:r>
            <a:r>
              <a:rPr lang="en-US" sz="1400" dirty="0"/>
              <a:t>)</a:t>
            </a:r>
            <a:endParaRPr lang="ru-RU" sz="1400" dirty="0"/>
          </a:p>
          <a:p>
            <a:pPr marL="0" indent="0">
              <a:buNone/>
            </a:pPr>
            <a:r>
              <a:rPr lang="ru-RU" sz="1400" dirty="0"/>
              <a:t>	</a:t>
            </a:r>
            <a:r>
              <a:rPr lang="en-US" sz="1400" dirty="0" err="1"/>
              <a:t>Динами</a:t>
            </a:r>
            <a:r>
              <a:rPr lang="ru-RU" sz="1400" dirty="0"/>
              <a:t>ческого устройства</a:t>
            </a:r>
            <a:r>
              <a:rPr lang="en-US" sz="1400" dirty="0"/>
              <a:t> (</a:t>
            </a:r>
            <a:r>
              <a:rPr lang="ru-RU" sz="1400" dirty="0"/>
              <a:t>движущегося</a:t>
            </a:r>
            <a:r>
              <a:rPr lang="en-US" sz="1400" dirty="0"/>
              <a:t>)</a:t>
            </a:r>
            <a:endParaRPr lang="ru-RU" sz="1400" dirty="0"/>
          </a:p>
          <a:p>
            <a:pPr marL="0" indent="0">
              <a:buNone/>
            </a:pPr>
            <a:endParaRPr lang="ru-RU" sz="1400" dirty="0"/>
          </a:p>
          <a:p>
            <a:pPr marL="0" indent="0">
              <a:buNone/>
            </a:pPr>
            <a:endParaRPr lang="en-US" sz="1400" dirty="0"/>
          </a:p>
          <a:p>
            <a:pPr marL="0" indent="0">
              <a:buNone/>
            </a:pPr>
            <a:endParaRPr lang="ru-RU" sz="1400" dirty="0"/>
          </a:p>
          <a:p>
            <a:pPr marL="0" indent="0">
              <a:buNone/>
            </a:pPr>
            <a:endParaRPr lang="ru-RU" sz="1400" dirty="0"/>
          </a:p>
          <a:p>
            <a:pPr marL="0" indent="0">
              <a:buNone/>
            </a:pPr>
            <a:endParaRPr lang="ru-RU" sz="1400" dirty="0">
              <a:solidFill>
                <a:srgbClr val="33CCCC"/>
              </a:solidFill>
            </a:endParaRPr>
          </a:p>
          <a:p>
            <a:pPr marL="0" indent="0">
              <a:buNone/>
            </a:pPr>
            <a:endParaRPr lang="ru-RU" sz="1400" dirty="0">
              <a:solidFill>
                <a:srgbClr val="33CCCC"/>
              </a:solidFill>
            </a:endParaRPr>
          </a:p>
        </p:txBody>
      </p:sp>
      <p:pic>
        <p:nvPicPr>
          <p:cNvPr id="4" name="Picture 3">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327357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7534"/>
            <a:ext cx="8229600" cy="857250"/>
          </a:xfrm>
        </p:spPr>
        <p:txBody>
          <a:bodyPr/>
          <a:lstStyle/>
          <a:p>
            <a:r>
              <a:rPr lang="en-US" dirty="0" err="1">
                <a:solidFill>
                  <a:srgbClr val="1D5E6D"/>
                </a:solidFill>
              </a:rPr>
              <a:t>Функциональный</a:t>
            </a:r>
            <a:r>
              <a:rPr lang="en-US" dirty="0">
                <a:solidFill>
                  <a:srgbClr val="1D5E6D"/>
                </a:solidFill>
              </a:rPr>
              <a:t> </a:t>
            </a:r>
            <a:r>
              <a:rPr lang="en-US" dirty="0" err="1">
                <a:solidFill>
                  <a:srgbClr val="1D5E6D"/>
                </a:solidFill>
              </a:rPr>
              <a:t>тест</a:t>
            </a:r>
            <a:r>
              <a:rPr lang="en-US" dirty="0">
                <a:solidFill>
                  <a:srgbClr val="1D5E6D"/>
                </a:solidFill>
              </a:rPr>
              <a:t> (</a:t>
            </a:r>
            <a:r>
              <a:rPr lang="ru-RU" dirty="0">
                <a:solidFill>
                  <a:srgbClr val="1D5E6D"/>
                </a:solidFill>
              </a:rPr>
              <a:t>HIL</a:t>
            </a:r>
            <a:r>
              <a:rPr lang="en-US" dirty="0">
                <a:solidFill>
                  <a:srgbClr val="1D5E6D"/>
                </a:solidFill>
              </a:rPr>
              <a:t>)</a:t>
            </a:r>
          </a:p>
        </p:txBody>
      </p:sp>
      <p:pic>
        <p:nvPicPr>
          <p:cNvPr id="119" name="Picture 118"/>
          <p:cNvPicPr>
            <a:picLocks noChangeAspect="1"/>
          </p:cNvPicPr>
          <p:nvPr/>
        </p:nvPicPr>
        <p:blipFill>
          <a:blip r:embed="rId3"/>
          <a:stretch>
            <a:fillRect/>
          </a:stretch>
        </p:blipFill>
        <p:spPr>
          <a:xfrm>
            <a:off x="81322" y="1563638"/>
            <a:ext cx="9002043" cy="2850757"/>
          </a:xfrm>
          <a:prstGeom prst="rect">
            <a:avLst/>
          </a:prstGeom>
        </p:spPr>
      </p:pic>
      <p:pic>
        <p:nvPicPr>
          <p:cNvPr id="4" name="Picture 3">
            <a:extLst>
              <a:ext uri="{FF2B5EF4-FFF2-40B4-BE49-F238E27FC236}">
                <a16:creationId xmlns:a16="http://schemas.microsoft.com/office/drawing/2014/main" xmlns="" id="{9E606958-2E4D-4682-AF92-EF28228A3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429148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627533"/>
            <a:ext cx="8229599" cy="690001"/>
          </a:xfrm>
        </p:spPr>
        <p:txBody>
          <a:bodyPr>
            <a:normAutofit/>
          </a:bodyPr>
          <a:lstStyle/>
          <a:p>
            <a:r>
              <a:rPr lang="ru-RU" sz="3600" b="0" dirty="0">
                <a:solidFill>
                  <a:srgbClr val="1D5E6D"/>
                </a:solidFill>
              </a:rPr>
              <a:t>Имитатор ГНСС Сигналов</a:t>
            </a:r>
            <a:endParaRPr lang="en-US" sz="3600" b="0" dirty="0">
              <a:solidFill>
                <a:srgbClr val="1D5E6D"/>
              </a:solidFill>
            </a:endParaRPr>
          </a:p>
        </p:txBody>
      </p:sp>
      <p:sp>
        <p:nvSpPr>
          <p:cNvPr id="4" name="Text Placeholder 3"/>
          <p:cNvSpPr>
            <a:spLocks noGrp="1"/>
          </p:cNvSpPr>
          <p:nvPr>
            <p:ph type="body" sz="half" idx="2"/>
          </p:nvPr>
        </p:nvSpPr>
        <p:spPr>
          <a:xfrm>
            <a:off x="457201" y="1923678"/>
            <a:ext cx="4186807" cy="2670945"/>
          </a:xfrm>
        </p:spPr>
        <p:txBody>
          <a:bodyPr>
            <a:normAutofit lnSpcReduction="10000"/>
          </a:bodyPr>
          <a:lstStyle/>
          <a:p>
            <a:r>
              <a:rPr lang="en-US" sz="2800" dirty="0">
                <a:solidFill>
                  <a:srgbClr val="33CCCC"/>
                </a:solidFill>
              </a:rPr>
              <a:t>YEA GNSS</a:t>
            </a:r>
            <a:r>
              <a:rPr lang="ru-RU" sz="2800" dirty="0">
                <a:solidFill>
                  <a:srgbClr val="33CCCC"/>
                </a:solidFill>
              </a:rPr>
              <a:t> возможности</a:t>
            </a:r>
          </a:p>
          <a:p>
            <a:endParaRPr lang="ru-RU" sz="2800" dirty="0">
              <a:solidFill>
                <a:srgbClr val="33CCCC"/>
              </a:solidFill>
            </a:endParaRPr>
          </a:p>
          <a:p>
            <a:pPr>
              <a:buFont typeface="Arial" panose="020B0604020202020204" pitchFamily="34" charset="0"/>
              <a:buChar char="•"/>
            </a:pPr>
            <a:r>
              <a:rPr lang="ru-RU" sz="1600" dirty="0">
                <a:solidFill>
                  <a:srgbClr val="33CCCC"/>
                </a:solidFill>
              </a:rPr>
              <a:t>Поддержка стандартов </a:t>
            </a:r>
            <a:r>
              <a:rPr lang="en-US" sz="1600" dirty="0">
                <a:solidFill>
                  <a:srgbClr val="33CCCC"/>
                </a:solidFill>
              </a:rPr>
              <a:t>GPS/</a:t>
            </a:r>
            <a:r>
              <a:rPr lang="ru-RU" sz="1600" dirty="0" err="1">
                <a:solidFill>
                  <a:srgbClr val="33CCCC"/>
                </a:solidFill>
              </a:rPr>
              <a:t>Глонасс</a:t>
            </a:r>
            <a:endParaRPr lang="ru-RU" sz="1600" dirty="0">
              <a:solidFill>
                <a:srgbClr val="33CCCC"/>
              </a:solidFill>
            </a:endParaRPr>
          </a:p>
          <a:p>
            <a:pPr>
              <a:buFont typeface="Arial" panose="020B0604020202020204" pitchFamily="34" charset="0"/>
              <a:buChar char="•"/>
            </a:pPr>
            <a:r>
              <a:rPr lang="ru-RU" sz="1600" dirty="0">
                <a:solidFill>
                  <a:srgbClr val="33CCCC"/>
                </a:solidFill>
              </a:rPr>
              <a:t>Симуляция координат и </a:t>
            </a:r>
            <a:r>
              <a:rPr lang="en-US" sz="1600" dirty="0" err="1">
                <a:solidFill>
                  <a:srgbClr val="33CCCC"/>
                </a:solidFill>
              </a:rPr>
              <a:t>движения</a:t>
            </a:r>
            <a:endParaRPr lang="en-US" sz="1600" dirty="0">
              <a:solidFill>
                <a:srgbClr val="33CCCC"/>
              </a:solidFill>
            </a:endParaRPr>
          </a:p>
          <a:p>
            <a:pPr>
              <a:buFont typeface="Arial" panose="020B0604020202020204" pitchFamily="34" charset="0"/>
              <a:buChar char="•"/>
            </a:pPr>
            <a:r>
              <a:rPr lang="en-US" sz="1600" dirty="0" err="1">
                <a:solidFill>
                  <a:srgbClr val="33CCCC"/>
                </a:solidFill>
              </a:rPr>
              <a:t>Скриптовый</a:t>
            </a:r>
            <a:r>
              <a:rPr lang="en-US" sz="1600" dirty="0">
                <a:solidFill>
                  <a:srgbClr val="33CCCC"/>
                </a:solidFill>
              </a:rPr>
              <a:t> </a:t>
            </a:r>
            <a:r>
              <a:rPr lang="en-US" sz="1600" dirty="0" err="1">
                <a:solidFill>
                  <a:srgbClr val="33CCCC"/>
                </a:solidFill>
              </a:rPr>
              <a:t>режим</a:t>
            </a:r>
            <a:r>
              <a:rPr lang="ru-RU" sz="1600" dirty="0">
                <a:solidFill>
                  <a:srgbClr val="33CCCC"/>
                </a:solidFill>
              </a:rPr>
              <a:t> </a:t>
            </a:r>
            <a:endParaRPr lang="en-US" sz="1600" dirty="0">
              <a:solidFill>
                <a:srgbClr val="33CCCC"/>
              </a:solidFill>
            </a:endParaRPr>
          </a:p>
          <a:p>
            <a:pPr>
              <a:buFont typeface="Arial" panose="020B0604020202020204" pitchFamily="34" charset="0"/>
              <a:buChar char="•"/>
            </a:pPr>
            <a:r>
              <a:rPr lang="en-US" sz="1600" dirty="0" err="1">
                <a:solidFill>
                  <a:srgbClr val="33CCCC"/>
                </a:solidFill>
              </a:rPr>
              <a:t>Изменение</a:t>
            </a:r>
            <a:r>
              <a:rPr lang="en-US" sz="1600" dirty="0">
                <a:solidFill>
                  <a:srgbClr val="33CCCC"/>
                </a:solidFill>
              </a:rPr>
              <a:t> </a:t>
            </a:r>
            <a:r>
              <a:rPr lang="en-US" sz="1600" dirty="0" err="1">
                <a:solidFill>
                  <a:srgbClr val="33CCCC"/>
                </a:solidFill>
              </a:rPr>
              <a:t>координат</a:t>
            </a:r>
            <a:r>
              <a:rPr lang="en-US" sz="1600" dirty="0">
                <a:solidFill>
                  <a:srgbClr val="33CCCC"/>
                </a:solidFill>
              </a:rPr>
              <a:t> в </a:t>
            </a:r>
            <a:r>
              <a:rPr lang="en-US" sz="1600" dirty="0" err="1">
                <a:solidFill>
                  <a:srgbClr val="33CCCC"/>
                </a:solidFill>
              </a:rPr>
              <a:t>реальном</a:t>
            </a:r>
            <a:r>
              <a:rPr lang="en-US" sz="1600" dirty="0">
                <a:solidFill>
                  <a:srgbClr val="33CCCC"/>
                </a:solidFill>
              </a:rPr>
              <a:t> </a:t>
            </a:r>
            <a:r>
              <a:rPr lang="ru-RU" sz="1600" dirty="0">
                <a:solidFill>
                  <a:srgbClr val="33CCCC"/>
                </a:solidFill>
              </a:rPr>
              <a:t>в</a:t>
            </a:r>
            <a:r>
              <a:rPr lang="en-US" sz="1600" dirty="0" err="1">
                <a:solidFill>
                  <a:srgbClr val="33CCCC"/>
                </a:solidFill>
              </a:rPr>
              <a:t>ремени</a:t>
            </a:r>
            <a:r>
              <a:rPr lang="en-US" sz="1600" dirty="0">
                <a:solidFill>
                  <a:srgbClr val="33CCCC"/>
                </a:solidFill>
              </a:rPr>
              <a:t> </a:t>
            </a:r>
            <a:endParaRPr lang="ru-RU" sz="1600" dirty="0">
              <a:solidFill>
                <a:srgbClr val="33CCCC"/>
              </a:solidFill>
            </a:endParaRPr>
          </a:p>
          <a:p>
            <a:pPr>
              <a:buFont typeface="Arial" panose="020B0604020202020204" pitchFamily="34" charset="0"/>
              <a:buChar char="•"/>
            </a:pPr>
            <a:r>
              <a:rPr lang="ru-RU" sz="1600" dirty="0">
                <a:solidFill>
                  <a:srgbClr val="33CCCC"/>
                </a:solidFill>
              </a:rPr>
              <a:t>Выдача секундной метки</a:t>
            </a:r>
          </a:p>
          <a:p>
            <a:pPr>
              <a:buFont typeface="Arial" panose="020B0604020202020204" pitchFamily="34" charset="0"/>
              <a:buChar char="•"/>
            </a:pPr>
            <a:r>
              <a:rPr lang="ru-RU" sz="1600" dirty="0">
                <a:solidFill>
                  <a:srgbClr val="33CCCC"/>
                </a:solidFill>
              </a:rPr>
              <a:t>Использование ПЛИС</a:t>
            </a:r>
          </a:p>
          <a:p>
            <a:endParaRPr lang="en-US" sz="1600" dirty="0">
              <a:solidFill>
                <a:srgbClr val="33CCCC"/>
              </a:solidFill>
            </a:endParaRPr>
          </a:p>
          <a:p>
            <a:endParaRPr lang="en-US" sz="2800" dirty="0"/>
          </a:p>
        </p:txBody>
      </p:sp>
      <p:sp>
        <p:nvSpPr>
          <p:cNvPr id="5" name="Title 1"/>
          <p:cNvSpPr txBox="1">
            <a:spLocks/>
          </p:cNvSpPr>
          <p:nvPr/>
        </p:nvSpPr>
        <p:spPr>
          <a:xfrm>
            <a:off x="467544" y="1305685"/>
            <a:ext cx="8064896" cy="473977"/>
          </a:xfrm>
          <a:prstGeom prst="rect">
            <a:avLst/>
          </a:prstGeom>
        </p:spPr>
        <p:txBody>
          <a:bodyPr vert="horz" lIns="91440" tIns="45720" rIns="91440" bIns="45720" rtlCol="0" anchor="b">
            <a:normAutofit fontScale="55000" lnSpcReduction="2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ru-RU" sz="3600" b="0" dirty="0">
                <a:solidFill>
                  <a:srgbClr val="1D5E6D"/>
                </a:solidFill>
              </a:rPr>
              <a:t>Генерация навигационного поля систем спутниковой навигации</a:t>
            </a:r>
          </a:p>
        </p:txBody>
      </p:sp>
      <p:pic>
        <p:nvPicPr>
          <p:cNvPr id="7" name="Picture 6"/>
          <p:cNvPicPr>
            <a:picLocks noChangeAspect="1"/>
          </p:cNvPicPr>
          <p:nvPr/>
        </p:nvPicPr>
        <p:blipFill>
          <a:blip r:embed="rId3"/>
          <a:stretch>
            <a:fillRect/>
          </a:stretch>
        </p:blipFill>
        <p:spPr>
          <a:xfrm>
            <a:off x="4716016" y="1923678"/>
            <a:ext cx="4017485" cy="25257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599" y="3075806"/>
            <a:ext cx="1312125" cy="1301628"/>
          </a:xfrm>
          <a:prstGeom prst="rect">
            <a:avLst/>
          </a:prstGeom>
        </p:spPr>
      </p:pic>
      <p:pic>
        <p:nvPicPr>
          <p:cNvPr id="9" name="Picture 8">
            <a:extLst>
              <a:ext uri="{FF2B5EF4-FFF2-40B4-BE49-F238E27FC236}">
                <a16:creationId xmlns:a16="http://schemas.microsoft.com/office/drawing/2014/main" xmlns="" id="{9E606958-2E4D-4682-AF92-EF28228A3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10" name="TextBox 9">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302103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9542"/>
            <a:ext cx="8229600" cy="857250"/>
          </a:xfrm>
        </p:spPr>
        <p:txBody>
          <a:bodyPr>
            <a:normAutofit fontScale="90000"/>
          </a:bodyPr>
          <a:lstStyle/>
          <a:p>
            <a:r>
              <a:rPr lang="ru-RU" dirty="0">
                <a:solidFill>
                  <a:srgbClr val="286674"/>
                </a:solidFill>
              </a:rPr>
              <a:t>Симуляция координат и движения</a:t>
            </a:r>
            <a:endParaRPr lang="en-US" dirty="0">
              <a:solidFill>
                <a:srgbClr val="286674"/>
              </a:solidFill>
            </a:endParaRPr>
          </a:p>
        </p:txBody>
      </p:sp>
      <p:pic>
        <p:nvPicPr>
          <p:cNvPr id="3" name="Picture 2"/>
          <p:cNvPicPr>
            <a:picLocks noChangeAspect="1"/>
          </p:cNvPicPr>
          <p:nvPr/>
        </p:nvPicPr>
        <p:blipFill>
          <a:blip r:embed="rId3"/>
          <a:stretch>
            <a:fillRect/>
          </a:stretch>
        </p:blipFill>
        <p:spPr>
          <a:xfrm>
            <a:off x="755576" y="1779662"/>
            <a:ext cx="2510102" cy="2518669"/>
          </a:xfrm>
          <a:prstGeom prst="rect">
            <a:avLst/>
          </a:prstGeom>
        </p:spPr>
      </p:pic>
      <p:pic>
        <p:nvPicPr>
          <p:cNvPr id="4" name="Picture 3">
            <a:extLst>
              <a:ext uri="{FF2B5EF4-FFF2-40B4-BE49-F238E27FC236}">
                <a16:creationId xmlns:a16="http://schemas.microsoft.com/office/drawing/2014/main" xmlns="" id="{60E5E716-0CD6-43C1-922D-D19D977E6FB0}"/>
              </a:ext>
            </a:extLst>
          </p:cNvPr>
          <p:cNvPicPr>
            <a:picLocks noChangeAspect="1"/>
          </p:cNvPicPr>
          <p:nvPr/>
        </p:nvPicPr>
        <p:blipFill>
          <a:blip r:embed="rId4"/>
          <a:stretch>
            <a:fillRect/>
          </a:stretch>
        </p:blipFill>
        <p:spPr>
          <a:xfrm>
            <a:off x="4355976" y="2283718"/>
            <a:ext cx="4104456" cy="2312070"/>
          </a:xfrm>
          <a:prstGeom prst="rect">
            <a:avLst/>
          </a:prstGeom>
        </p:spPr>
      </p:pic>
      <p:pic>
        <p:nvPicPr>
          <p:cNvPr id="5" name="Picture 4">
            <a:extLst>
              <a:ext uri="{FF2B5EF4-FFF2-40B4-BE49-F238E27FC236}">
                <a16:creationId xmlns:a16="http://schemas.microsoft.com/office/drawing/2014/main" xmlns="" id="{9E606958-2E4D-4682-AF92-EF28228A3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6" name="TextBox 5">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235828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9542"/>
            <a:ext cx="8229600" cy="857250"/>
          </a:xfrm>
        </p:spPr>
        <p:txBody>
          <a:bodyPr>
            <a:normAutofit/>
          </a:bodyPr>
          <a:lstStyle/>
          <a:p>
            <a:r>
              <a:rPr lang="ru-RU" dirty="0">
                <a:solidFill>
                  <a:srgbClr val="286674"/>
                </a:solidFill>
              </a:rPr>
              <a:t>Скриптовый режим</a:t>
            </a:r>
            <a:endParaRPr lang="en-US" dirty="0">
              <a:solidFill>
                <a:srgbClr val="286674"/>
              </a:solidFill>
            </a:endParaRPr>
          </a:p>
        </p:txBody>
      </p:sp>
      <p:pic>
        <p:nvPicPr>
          <p:cNvPr id="3" name="Picture 2"/>
          <p:cNvPicPr>
            <a:picLocks noChangeAspect="1"/>
          </p:cNvPicPr>
          <p:nvPr/>
        </p:nvPicPr>
        <p:blipFill>
          <a:blip r:embed="rId3"/>
          <a:stretch>
            <a:fillRect/>
          </a:stretch>
        </p:blipFill>
        <p:spPr>
          <a:xfrm>
            <a:off x="755576" y="1779662"/>
            <a:ext cx="2510102" cy="2518669"/>
          </a:xfrm>
          <a:prstGeom prst="rect">
            <a:avLst/>
          </a:prstGeom>
        </p:spPr>
      </p:pic>
      <p:pic>
        <p:nvPicPr>
          <p:cNvPr id="5" name="Picture 4">
            <a:extLst>
              <a:ext uri="{FF2B5EF4-FFF2-40B4-BE49-F238E27FC236}">
                <a16:creationId xmlns:a16="http://schemas.microsoft.com/office/drawing/2014/main" xmlns="" id="{BBC43F7D-2BE3-40D1-AF8E-34179A17673E}"/>
              </a:ext>
            </a:extLst>
          </p:cNvPr>
          <p:cNvPicPr>
            <a:picLocks noChangeAspect="1"/>
          </p:cNvPicPr>
          <p:nvPr/>
        </p:nvPicPr>
        <p:blipFill>
          <a:blip r:embed="rId4"/>
          <a:stretch>
            <a:fillRect/>
          </a:stretch>
        </p:blipFill>
        <p:spPr>
          <a:xfrm>
            <a:off x="4211960" y="2267264"/>
            <a:ext cx="4297749" cy="2024196"/>
          </a:xfrm>
          <a:prstGeom prst="rect">
            <a:avLst/>
          </a:prstGeom>
        </p:spPr>
      </p:pic>
      <p:pic>
        <p:nvPicPr>
          <p:cNvPr id="6" name="Picture 5">
            <a:extLst>
              <a:ext uri="{FF2B5EF4-FFF2-40B4-BE49-F238E27FC236}">
                <a16:creationId xmlns:a16="http://schemas.microsoft.com/office/drawing/2014/main" xmlns="" id="{9E606958-2E4D-4682-AF92-EF28228A3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7" name="TextBox 6">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1923389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571498"/>
            <a:ext cx="8229600" cy="857250"/>
          </a:xfrm>
        </p:spPr>
        <p:txBody>
          <a:bodyPr>
            <a:normAutofit/>
          </a:bodyPr>
          <a:lstStyle/>
          <a:p>
            <a:r>
              <a:rPr lang="ru-RU" dirty="0">
                <a:solidFill>
                  <a:srgbClr val="286674"/>
                </a:solidFill>
              </a:rPr>
              <a:t>Работа в реальном времени </a:t>
            </a:r>
            <a:endParaRPr lang="en-US" dirty="0">
              <a:solidFill>
                <a:srgbClr val="286674"/>
              </a:solidFill>
            </a:endParaRPr>
          </a:p>
        </p:txBody>
      </p:sp>
      <p:pic>
        <p:nvPicPr>
          <p:cNvPr id="5" name="Picture 4">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6" name="TextBox 5">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grpSp>
        <p:nvGrpSpPr>
          <p:cNvPr id="3" name="Group 2">
            <a:extLst>
              <a:ext uri="{FF2B5EF4-FFF2-40B4-BE49-F238E27FC236}">
                <a16:creationId xmlns:a16="http://schemas.microsoft.com/office/drawing/2014/main" xmlns="" id="{A2119A78-7D90-6743-AD71-893319ECA274}"/>
              </a:ext>
            </a:extLst>
          </p:cNvPr>
          <p:cNvGrpSpPr/>
          <p:nvPr/>
        </p:nvGrpSpPr>
        <p:grpSpPr>
          <a:xfrm>
            <a:off x="971600" y="1428748"/>
            <a:ext cx="7416824" cy="3310395"/>
            <a:chOff x="971600" y="1428748"/>
            <a:chExt cx="7416824" cy="3310395"/>
          </a:xfrm>
        </p:grpSpPr>
        <p:pic>
          <p:nvPicPr>
            <p:cNvPr id="4" name="Picture 3"/>
            <p:cNvPicPr>
              <a:picLocks noChangeAspect="1"/>
            </p:cNvPicPr>
            <p:nvPr/>
          </p:nvPicPr>
          <p:blipFill>
            <a:blip r:embed="rId4"/>
            <a:stretch>
              <a:fillRect/>
            </a:stretch>
          </p:blipFill>
          <p:spPr>
            <a:xfrm>
              <a:off x="971600" y="1428748"/>
              <a:ext cx="7416824" cy="3310395"/>
            </a:xfrm>
            <a:prstGeom prst="rect">
              <a:avLst/>
            </a:prstGeom>
          </p:spPr>
        </p:pic>
        <p:sp>
          <p:nvSpPr>
            <p:cNvPr id="7" name="TextBox 6">
              <a:extLst>
                <a:ext uri="{FF2B5EF4-FFF2-40B4-BE49-F238E27FC236}">
                  <a16:creationId xmlns:a16="http://schemas.microsoft.com/office/drawing/2014/main" xmlns="" id="{842AD163-BCE5-EA42-82F6-60A6F0F35135}"/>
                </a:ext>
              </a:extLst>
            </p:cNvPr>
            <p:cNvSpPr txBox="1"/>
            <p:nvPr/>
          </p:nvSpPr>
          <p:spPr>
            <a:xfrm>
              <a:off x="1115616" y="3559136"/>
              <a:ext cx="3150973" cy="1169551"/>
            </a:xfrm>
            <a:prstGeom prst="rect">
              <a:avLst/>
            </a:prstGeom>
            <a:solidFill>
              <a:schemeClr val="bg1"/>
            </a:solidFill>
          </p:spPr>
          <p:txBody>
            <a:bodyPr wrap="square" rtlCol="0">
              <a:spAutoFit/>
            </a:bodyPr>
            <a:lstStyle/>
            <a:p>
              <a:r>
                <a:rPr lang="ru-RU" sz="1400" dirty="0">
                  <a:latin typeface="Calibri" panose="020F0502020204030204" pitchFamily="34" charset="0"/>
                  <a:cs typeface="Calibri" panose="020F0502020204030204" pitchFamily="34" charset="0"/>
                </a:rPr>
                <a:t>Имитация радионавигационного поля, запись и воспроизведение СВЧ сигнала и взаимодействие с автомобильной электроникой в одной системе</a:t>
              </a:r>
            </a:p>
          </p:txBody>
        </p:sp>
      </p:grpSp>
    </p:spTree>
    <p:extLst>
      <p:ext uri="{BB962C8B-B14F-4D97-AF65-F5344CB8AC3E}">
        <p14:creationId xmlns:p14="http://schemas.microsoft.com/office/powerpoint/2010/main" val="13358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528" y="2211710"/>
            <a:ext cx="82296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dirty="0">
                <a:solidFill>
                  <a:srgbClr val="286674"/>
                </a:solidFill>
              </a:rPr>
              <a:t>Спасибо!</a:t>
            </a:r>
            <a:endParaRPr lang="en-US" dirty="0">
              <a:solidFill>
                <a:srgbClr val="286674"/>
              </a:solidFill>
            </a:endParaRPr>
          </a:p>
        </p:txBody>
      </p:sp>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4" name="TextBox 3">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42915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6569" y="771550"/>
            <a:ext cx="7776864" cy="3957137"/>
          </a:xfrm>
          <a:prstGeom prst="rect">
            <a:avLst/>
          </a:prstGeom>
        </p:spPr>
      </p:pic>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grpSp>
        <p:nvGrpSpPr>
          <p:cNvPr id="6" name="Group 5">
            <a:extLst>
              <a:ext uri="{FF2B5EF4-FFF2-40B4-BE49-F238E27FC236}">
                <a16:creationId xmlns:a16="http://schemas.microsoft.com/office/drawing/2014/main" xmlns="" id="{140721FA-D803-2648-8605-DDEF6562D53A}"/>
              </a:ext>
            </a:extLst>
          </p:cNvPr>
          <p:cNvGrpSpPr/>
          <p:nvPr/>
        </p:nvGrpSpPr>
        <p:grpSpPr>
          <a:xfrm>
            <a:off x="4381121" y="3651870"/>
            <a:ext cx="792088" cy="843370"/>
            <a:chOff x="5723748" y="4468720"/>
            <a:chExt cx="1209725" cy="1288046"/>
          </a:xfrm>
        </p:grpSpPr>
        <p:sp>
          <p:nvSpPr>
            <p:cNvPr id="7" name="Rounded Rectangle 6">
              <a:extLst>
                <a:ext uri="{FF2B5EF4-FFF2-40B4-BE49-F238E27FC236}">
                  <a16:creationId xmlns:a16="http://schemas.microsoft.com/office/drawing/2014/main" xmlns="" id="{2A2DE918-EE72-C248-9629-2EA8E577FF32}"/>
                </a:ext>
              </a:extLst>
            </p:cNvPr>
            <p:cNvSpPr/>
            <p:nvPr/>
          </p:nvSpPr>
          <p:spPr>
            <a:xfrm>
              <a:off x="5723748" y="5138928"/>
              <a:ext cx="1209725" cy="617838"/>
            </a:xfrm>
            <a:prstGeom prst="roundRect">
              <a:avLst/>
            </a:prstGeom>
            <a:ln>
              <a:solidFill>
                <a:srgbClr val="A4C4E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000" dirty="0">
                  <a:solidFill>
                    <a:srgbClr val="1A6DB6"/>
                  </a:solidFill>
                </a:rPr>
                <a:t>ЭРА ГЛОНАСС</a:t>
              </a:r>
            </a:p>
          </p:txBody>
        </p:sp>
        <p:cxnSp>
          <p:nvCxnSpPr>
            <p:cNvPr id="8" name="Straight Connector 7">
              <a:extLst>
                <a:ext uri="{FF2B5EF4-FFF2-40B4-BE49-F238E27FC236}">
                  <a16:creationId xmlns:a16="http://schemas.microsoft.com/office/drawing/2014/main" xmlns="" id="{4C79061C-3992-B740-87BF-2F98C0F9A1E6}"/>
                </a:ext>
              </a:extLst>
            </p:cNvPr>
            <p:cNvCxnSpPr>
              <a:cxnSpLocks/>
            </p:cNvCxnSpPr>
            <p:nvPr/>
          </p:nvCxnSpPr>
          <p:spPr>
            <a:xfrm>
              <a:off x="6328611" y="4468720"/>
              <a:ext cx="0" cy="549875"/>
            </a:xfrm>
            <a:prstGeom prst="line">
              <a:avLst/>
            </a:prstGeom>
            <a:ln w="3175" cap="sq">
              <a:headEnd type="oval"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31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p:cNvPicPr>
            <a:picLocks noChangeAspect="1"/>
          </p:cNvPicPr>
          <p:nvPr/>
        </p:nvPicPr>
        <p:blipFill>
          <a:blip r:embed="rId3"/>
          <a:stretch>
            <a:fillRect/>
          </a:stretch>
        </p:blipFill>
        <p:spPr>
          <a:xfrm>
            <a:off x="1187624" y="699542"/>
            <a:ext cx="7128792" cy="3970189"/>
          </a:xfrm>
          <a:prstGeom prst="rect">
            <a:avLst/>
          </a:prstGeom>
        </p:spPr>
      </p:pic>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4" name="TextBox 3">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305808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535"/>
            <a:ext cx="8363272" cy="720079"/>
          </a:xfrm>
        </p:spPr>
        <p:txBody>
          <a:bodyPr>
            <a:normAutofit/>
          </a:bodyPr>
          <a:lstStyle/>
          <a:p>
            <a:pPr algn="l"/>
            <a:r>
              <a:rPr lang="en-US" sz="2800" dirty="0">
                <a:solidFill>
                  <a:srgbClr val="286674"/>
                </a:solidFill>
              </a:rPr>
              <a:t>С</a:t>
            </a:r>
            <a:r>
              <a:rPr lang="ru-RU" sz="2800" dirty="0">
                <a:solidFill>
                  <a:srgbClr val="286674"/>
                </a:solidFill>
              </a:rPr>
              <a:t>и</a:t>
            </a:r>
            <a:r>
              <a:rPr lang="en-US" sz="2800" dirty="0">
                <a:solidFill>
                  <a:srgbClr val="286674"/>
                </a:solidFill>
              </a:rPr>
              <a:t>с</a:t>
            </a:r>
            <a:r>
              <a:rPr lang="ru-RU" sz="2800" dirty="0">
                <a:solidFill>
                  <a:srgbClr val="286674"/>
                </a:solidFill>
              </a:rPr>
              <a:t>т</a:t>
            </a:r>
            <a:r>
              <a:rPr lang="en-US" sz="2800" dirty="0">
                <a:solidFill>
                  <a:srgbClr val="286674"/>
                </a:solidFill>
              </a:rPr>
              <a:t>е</a:t>
            </a:r>
            <a:r>
              <a:rPr lang="ru-RU" sz="2800" dirty="0">
                <a:solidFill>
                  <a:srgbClr val="286674"/>
                </a:solidFill>
              </a:rPr>
              <a:t>м</a:t>
            </a:r>
            <a:r>
              <a:rPr lang="en-US" sz="2800" dirty="0">
                <a:solidFill>
                  <a:srgbClr val="286674"/>
                </a:solidFill>
              </a:rPr>
              <a:t>а </a:t>
            </a:r>
            <a:r>
              <a:rPr lang="en-US" sz="2800" dirty="0" err="1">
                <a:solidFill>
                  <a:srgbClr val="286674"/>
                </a:solidFill>
              </a:rPr>
              <a:t>тестирования</a:t>
            </a:r>
            <a:r>
              <a:rPr lang="en-US" sz="2800" dirty="0">
                <a:solidFill>
                  <a:srgbClr val="286674"/>
                </a:solidFill>
              </a:rPr>
              <a:t> </a:t>
            </a:r>
            <a:r>
              <a:rPr lang="en-US" sz="2800" dirty="0" err="1">
                <a:solidFill>
                  <a:srgbClr val="286674"/>
                </a:solidFill>
              </a:rPr>
              <a:t>автомобильных</a:t>
            </a:r>
            <a:r>
              <a:rPr lang="en-US" sz="2800" dirty="0">
                <a:solidFill>
                  <a:srgbClr val="286674"/>
                </a:solidFill>
              </a:rPr>
              <a:t> </a:t>
            </a:r>
            <a:r>
              <a:rPr lang="en-US" sz="2800" dirty="0" err="1">
                <a:solidFill>
                  <a:srgbClr val="286674"/>
                </a:solidFill>
              </a:rPr>
              <a:t>радаров</a:t>
            </a:r>
            <a:endParaRPr lang="en-US" sz="2800" dirty="0">
              <a:solidFill>
                <a:srgbClr val="286674"/>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88963757"/>
              </p:ext>
            </p:extLst>
          </p:nvPr>
        </p:nvGraphicFramePr>
        <p:xfrm>
          <a:off x="179512" y="3003799"/>
          <a:ext cx="4546695" cy="1741404"/>
        </p:xfrm>
        <a:graphic>
          <a:graphicData uri="http://schemas.openxmlformats.org/drawingml/2006/table">
            <a:tbl>
              <a:tblPr firstRow="1" bandRow="1">
                <a:tableStyleId>{16D9F66E-5EB9-4882-86FB-DCBF35E3C3E4}</a:tableStyleId>
              </a:tblPr>
              <a:tblGrid>
                <a:gridCol w="1198323">
                  <a:extLst>
                    <a:ext uri="{9D8B030D-6E8A-4147-A177-3AD203B41FA5}">
                      <a16:colId xmlns:a16="http://schemas.microsoft.com/office/drawing/2014/main" xmlns="" val="20000"/>
                    </a:ext>
                  </a:extLst>
                </a:gridCol>
                <a:gridCol w="1116124">
                  <a:extLst>
                    <a:ext uri="{9D8B030D-6E8A-4147-A177-3AD203B41FA5}">
                      <a16:colId xmlns:a16="http://schemas.microsoft.com/office/drawing/2014/main" xmlns="" val="20001"/>
                    </a:ext>
                  </a:extLst>
                </a:gridCol>
                <a:gridCol w="1116124">
                  <a:extLst>
                    <a:ext uri="{9D8B030D-6E8A-4147-A177-3AD203B41FA5}">
                      <a16:colId xmlns:a16="http://schemas.microsoft.com/office/drawing/2014/main" xmlns="" val="20002"/>
                    </a:ext>
                  </a:extLst>
                </a:gridCol>
                <a:gridCol w="1116124">
                  <a:extLst>
                    <a:ext uri="{9D8B030D-6E8A-4147-A177-3AD203B41FA5}">
                      <a16:colId xmlns:a16="http://schemas.microsoft.com/office/drawing/2014/main" xmlns="" val="20003"/>
                    </a:ext>
                  </a:extLst>
                </a:gridCol>
              </a:tblGrid>
              <a:tr h="264029">
                <a:tc>
                  <a:txBody>
                    <a:bodyPr/>
                    <a:lstStyle/>
                    <a:p>
                      <a:pPr algn="l"/>
                      <a:r>
                        <a:rPr lang="ru-RU" sz="1400" noProof="0" dirty="0">
                          <a:solidFill>
                            <a:schemeClr val="bg1"/>
                          </a:solidFill>
                          <a:latin typeface="Calibri" charset="0"/>
                          <a:ea typeface="Calibri" charset="0"/>
                          <a:cs typeface="Calibri" charset="0"/>
                        </a:rPr>
                        <a:t>Параметр</a:t>
                      </a:r>
                    </a:p>
                  </a:txBody>
                  <a:tcPr marL="76874" marR="76874" marT="38437" marB="38437" anchor="ctr">
                    <a:solidFill>
                      <a:srgbClr val="286674"/>
                    </a:solidFill>
                  </a:tcPr>
                </a:tc>
                <a:tc>
                  <a:txBody>
                    <a:bodyPr/>
                    <a:lstStyle/>
                    <a:p>
                      <a:pPr algn="ctr"/>
                      <a:r>
                        <a:rPr lang="ru-RU" sz="1400" noProof="0" dirty="0">
                          <a:solidFill>
                            <a:schemeClr val="bg1"/>
                          </a:solidFill>
                          <a:latin typeface="Calibri" charset="0"/>
                          <a:ea typeface="Calibri" charset="0"/>
                          <a:cs typeface="Calibri" charset="0"/>
                        </a:rPr>
                        <a:t>Минимум</a:t>
                      </a:r>
                    </a:p>
                  </a:txBody>
                  <a:tcPr marL="76874" marR="76874" marT="38437" marB="38437" anchor="ctr">
                    <a:solidFill>
                      <a:srgbClr val="286674"/>
                    </a:solidFill>
                  </a:tcPr>
                </a:tc>
                <a:tc>
                  <a:txBody>
                    <a:bodyPr/>
                    <a:lstStyle/>
                    <a:p>
                      <a:pPr algn="ctr"/>
                      <a:r>
                        <a:rPr lang="ru-RU" sz="1400" noProof="0" dirty="0">
                          <a:solidFill>
                            <a:schemeClr val="bg1"/>
                          </a:solidFill>
                          <a:latin typeface="Calibri" charset="0"/>
                          <a:ea typeface="Calibri" charset="0"/>
                          <a:cs typeface="Calibri" charset="0"/>
                        </a:rPr>
                        <a:t>Максимум</a:t>
                      </a:r>
                    </a:p>
                  </a:txBody>
                  <a:tcPr marL="76874" marR="76874" marT="38437" marB="38437" anchor="ctr">
                    <a:solidFill>
                      <a:srgbClr val="286674"/>
                    </a:solidFill>
                  </a:tcPr>
                </a:tc>
                <a:tc>
                  <a:txBody>
                    <a:bodyPr/>
                    <a:lstStyle/>
                    <a:p>
                      <a:pPr algn="ctr"/>
                      <a:r>
                        <a:rPr lang="ru-RU" sz="1400" noProof="0" dirty="0">
                          <a:solidFill>
                            <a:schemeClr val="bg1"/>
                          </a:solidFill>
                          <a:latin typeface="Calibri" charset="0"/>
                          <a:ea typeface="Calibri" charset="0"/>
                          <a:cs typeface="Calibri" charset="0"/>
                        </a:rPr>
                        <a:t>Шаг</a:t>
                      </a:r>
                    </a:p>
                  </a:txBody>
                  <a:tcPr marL="76874" marR="76874" marT="38437" marB="38437" anchor="ctr">
                    <a:solidFill>
                      <a:srgbClr val="286674"/>
                    </a:solidFill>
                  </a:tcPr>
                </a:tc>
                <a:extLst>
                  <a:ext uri="{0D108BD9-81ED-4DB2-BD59-A6C34878D82A}">
                    <a16:rowId xmlns:a16="http://schemas.microsoft.com/office/drawing/2014/main" xmlns="" val="10000"/>
                  </a:ext>
                </a:extLst>
              </a:tr>
              <a:tr h="264029">
                <a:tc>
                  <a:txBody>
                    <a:bodyPr/>
                    <a:lstStyle/>
                    <a:p>
                      <a:pPr algn="l"/>
                      <a:r>
                        <a:rPr lang="ru-RU" sz="1400" noProof="0" dirty="0">
                          <a:latin typeface="Calibri" charset="0"/>
                          <a:ea typeface="Calibri" charset="0"/>
                          <a:cs typeface="Calibri" charset="0"/>
                        </a:rPr>
                        <a:t>Дальность</a:t>
                      </a: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4м</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300м</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0.1м</a:t>
                      </a:r>
                      <a:endParaRPr lang="ru-RU" sz="1400" dirty="0">
                        <a:latin typeface="Calibri" charset="0"/>
                        <a:ea typeface="Calibri" charset="0"/>
                        <a:cs typeface="Calibri" charset="0"/>
                      </a:endParaRPr>
                    </a:p>
                  </a:txBody>
                  <a:tcPr marL="76874" marR="76874" marT="38437" marB="38437" anchor="ctr">
                    <a:solidFill>
                      <a:schemeClr val="bg1"/>
                    </a:solidFill>
                  </a:tcPr>
                </a:tc>
                <a:extLst>
                  <a:ext uri="{0D108BD9-81ED-4DB2-BD59-A6C34878D82A}">
                    <a16:rowId xmlns:a16="http://schemas.microsoft.com/office/drawing/2014/main" xmlns="" val="10001"/>
                  </a:ext>
                </a:extLst>
              </a:tr>
              <a:tr h="264029">
                <a:tc>
                  <a:txBody>
                    <a:bodyPr/>
                    <a:lstStyle/>
                    <a:p>
                      <a:pPr algn="l"/>
                      <a:r>
                        <a:rPr lang="ru-RU" sz="1400" noProof="0" dirty="0">
                          <a:latin typeface="Calibri" charset="0"/>
                          <a:ea typeface="Calibri" charset="0"/>
                          <a:cs typeface="Calibri" charset="0"/>
                        </a:rPr>
                        <a:t>Скорость</a:t>
                      </a: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0</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a:t>
                      </a:r>
                      <a:r>
                        <a:rPr lang="en-US" sz="1400" baseline="0" dirty="0">
                          <a:latin typeface="Calibri" charset="0"/>
                          <a:ea typeface="Calibri" charset="0"/>
                          <a:cs typeface="Calibri" charset="0"/>
                        </a:rPr>
                        <a:t> 500км/</a:t>
                      </a:r>
                      <a:r>
                        <a:rPr lang="en-US" sz="1400" baseline="0" dirty="0" err="1">
                          <a:latin typeface="Calibri" charset="0"/>
                          <a:ea typeface="Calibri" charset="0"/>
                          <a:cs typeface="Calibri" charset="0"/>
                        </a:rPr>
                        <a:t>ч</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0.1км/</a:t>
                      </a:r>
                      <a:r>
                        <a:rPr lang="en-US" sz="1400" dirty="0" err="1">
                          <a:latin typeface="Calibri" charset="0"/>
                          <a:ea typeface="Calibri" charset="0"/>
                          <a:cs typeface="Calibri" charset="0"/>
                        </a:rPr>
                        <a:t>ч</a:t>
                      </a:r>
                      <a:endParaRPr lang="ru-RU" sz="1400" dirty="0">
                        <a:latin typeface="Calibri" charset="0"/>
                        <a:ea typeface="Calibri" charset="0"/>
                        <a:cs typeface="Calibri" charset="0"/>
                      </a:endParaRPr>
                    </a:p>
                  </a:txBody>
                  <a:tcPr marL="76874" marR="76874" marT="38437" marB="38437" anchor="ctr">
                    <a:solidFill>
                      <a:schemeClr val="bg1"/>
                    </a:solidFill>
                  </a:tcPr>
                </a:tc>
                <a:extLst>
                  <a:ext uri="{0D108BD9-81ED-4DB2-BD59-A6C34878D82A}">
                    <a16:rowId xmlns:a16="http://schemas.microsoft.com/office/drawing/2014/main" xmlns="" val="10002"/>
                  </a:ext>
                </a:extLst>
              </a:tr>
              <a:tr h="264029">
                <a:tc>
                  <a:txBody>
                    <a:bodyPr/>
                    <a:lstStyle/>
                    <a:p>
                      <a:pPr algn="l"/>
                      <a:r>
                        <a:rPr lang="ru-RU" sz="1400" noProof="0" dirty="0">
                          <a:latin typeface="Calibri" charset="0"/>
                          <a:ea typeface="Calibri" charset="0"/>
                          <a:cs typeface="Calibri" charset="0"/>
                        </a:rPr>
                        <a:t>ЭПР (размер)</a:t>
                      </a: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-25 </a:t>
                      </a:r>
                      <a:r>
                        <a:rPr lang="en-US" sz="1400" dirty="0" err="1">
                          <a:latin typeface="Calibri" charset="0"/>
                          <a:ea typeface="Calibri" charset="0"/>
                          <a:cs typeface="Calibri" charset="0"/>
                        </a:rPr>
                        <a:t>дБкв.м</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+75 </a:t>
                      </a:r>
                      <a:r>
                        <a:rPr lang="en-US" sz="1400" dirty="0" err="1">
                          <a:latin typeface="Calibri" charset="0"/>
                          <a:ea typeface="Calibri" charset="0"/>
                          <a:cs typeface="Calibri" charset="0"/>
                        </a:rPr>
                        <a:t>дБкв.м</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1 </a:t>
                      </a:r>
                      <a:r>
                        <a:rPr lang="en-US" sz="1400" dirty="0" err="1">
                          <a:latin typeface="Calibri" charset="0"/>
                          <a:ea typeface="Calibri" charset="0"/>
                          <a:cs typeface="Calibri" charset="0"/>
                        </a:rPr>
                        <a:t>дБ</a:t>
                      </a:r>
                      <a:endParaRPr lang="ru-RU" sz="1400" dirty="0">
                        <a:latin typeface="Calibri" charset="0"/>
                        <a:ea typeface="Calibri" charset="0"/>
                        <a:cs typeface="Calibri" charset="0"/>
                      </a:endParaRPr>
                    </a:p>
                  </a:txBody>
                  <a:tcPr marL="76874" marR="76874" marT="38437" marB="38437" anchor="ctr">
                    <a:solidFill>
                      <a:schemeClr val="bg1"/>
                    </a:solidFill>
                  </a:tcPr>
                </a:tc>
                <a:extLst>
                  <a:ext uri="{0D108BD9-81ED-4DB2-BD59-A6C34878D82A}">
                    <a16:rowId xmlns:a16="http://schemas.microsoft.com/office/drawing/2014/main" xmlns="" val="10003"/>
                  </a:ext>
                </a:extLst>
              </a:tr>
              <a:tr h="264029">
                <a:tc>
                  <a:txBody>
                    <a:bodyPr/>
                    <a:lstStyle/>
                    <a:p>
                      <a:pPr algn="l"/>
                      <a:r>
                        <a:rPr lang="ru-RU" sz="1400" noProof="0" dirty="0">
                          <a:latin typeface="Calibri" charset="0"/>
                          <a:ea typeface="Calibri" charset="0"/>
                          <a:cs typeface="Calibri" charset="0"/>
                        </a:rPr>
                        <a:t>Угол</a:t>
                      </a:r>
                      <a:r>
                        <a:rPr lang="ru-RU" sz="1400" baseline="0" noProof="0" dirty="0">
                          <a:latin typeface="Calibri" charset="0"/>
                          <a:ea typeface="Calibri" charset="0"/>
                          <a:cs typeface="Calibri" charset="0"/>
                        </a:rPr>
                        <a:t> места</a:t>
                      </a:r>
                      <a:endParaRPr lang="ru-RU" sz="1400" noProof="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-60°</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+60</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1°</a:t>
                      </a:r>
                      <a:endParaRPr lang="ru-RU" sz="1400" dirty="0">
                        <a:latin typeface="Calibri" charset="0"/>
                        <a:ea typeface="Calibri" charset="0"/>
                        <a:cs typeface="Calibri" charset="0"/>
                      </a:endParaRPr>
                    </a:p>
                  </a:txBody>
                  <a:tcPr marL="76874" marR="76874" marT="38437" marB="38437" anchor="ctr">
                    <a:solidFill>
                      <a:schemeClr val="bg1"/>
                    </a:solidFill>
                  </a:tcPr>
                </a:tc>
                <a:extLst>
                  <a:ext uri="{0D108BD9-81ED-4DB2-BD59-A6C34878D82A}">
                    <a16:rowId xmlns:a16="http://schemas.microsoft.com/office/drawing/2014/main" xmlns="" val="10004"/>
                  </a:ext>
                </a:extLst>
              </a:tr>
              <a:tr h="264029">
                <a:tc>
                  <a:txBody>
                    <a:bodyPr/>
                    <a:lstStyle/>
                    <a:p>
                      <a:pPr algn="l"/>
                      <a:r>
                        <a:rPr lang="ru-RU" sz="1400" noProof="0" dirty="0">
                          <a:latin typeface="Calibri" charset="0"/>
                          <a:ea typeface="Calibri" charset="0"/>
                          <a:cs typeface="Calibri" charset="0"/>
                        </a:rPr>
                        <a:t>Количество</a:t>
                      </a: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1</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&gt;32</a:t>
                      </a:r>
                      <a:endParaRPr lang="ru-RU" sz="1400" dirty="0">
                        <a:latin typeface="Calibri" charset="0"/>
                        <a:ea typeface="Calibri" charset="0"/>
                        <a:cs typeface="Calibri" charset="0"/>
                      </a:endParaRPr>
                    </a:p>
                  </a:txBody>
                  <a:tcPr marL="76874" marR="76874" marT="38437" marB="38437" anchor="ctr">
                    <a:solidFill>
                      <a:schemeClr val="bg1"/>
                    </a:solidFill>
                  </a:tcPr>
                </a:tc>
                <a:tc>
                  <a:txBody>
                    <a:bodyPr/>
                    <a:lstStyle/>
                    <a:p>
                      <a:pPr algn="ctr"/>
                      <a:r>
                        <a:rPr lang="en-US" sz="1400" dirty="0">
                          <a:latin typeface="Calibri" charset="0"/>
                          <a:ea typeface="Calibri" charset="0"/>
                          <a:cs typeface="Calibri" charset="0"/>
                        </a:rPr>
                        <a:t>- </a:t>
                      </a:r>
                      <a:endParaRPr lang="ru-RU" sz="1400" dirty="0">
                        <a:latin typeface="Calibri" charset="0"/>
                        <a:ea typeface="Calibri" charset="0"/>
                        <a:cs typeface="Calibri" charset="0"/>
                      </a:endParaRPr>
                    </a:p>
                  </a:txBody>
                  <a:tcPr marL="76874" marR="76874" marT="38437" marB="38437" anchor="ctr">
                    <a:solidFill>
                      <a:schemeClr val="bg1"/>
                    </a:solidFill>
                  </a:tcPr>
                </a:tc>
                <a:extLst>
                  <a:ext uri="{0D108BD9-81ED-4DB2-BD59-A6C34878D82A}">
                    <a16:rowId xmlns:a16="http://schemas.microsoft.com/office/drawing/2014/main" xmlns="" val="10005"/>
                  </a:ext>
                </a:extLst>
              </a:tr>
            </a:tbl>
          </a:graphicData>
        </a:graphic>
      </p:graphicFrame>
      <p:sp>
        <p:nvSpPr>
          <p:cNvPr id="7" name="Content Placeholder 4"/>
          <p:cNvSpPr txBox="1">
            <a:spLocks/>
          </p:cNvSpPr>
          <p:nvPr/>
        </p:nvSpPr>
        <p:spPr>
          <a:xfrm>
            <a:off x="179512" y="1347614"/>
            <a:ext cx="4968552" cy="18160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ru-RU" sz="1600" dirty="0">
                <a:solidFill>
                  <a:srgbClr val="33CCCC"/>
                </a:solidFill>
              </a:rPr>
              <a:t>Система VRTS полнофункциональное тестовое решение для автомобильных радаров, которое может быть использовано на всех этапах разработки – от первого прототипа микросхемы до конечного транспортного средства.</a:t>
            </a:r>
          </a:p>
          <a:p>
            <a:pPr marL="0" indent="0">
              <a:spcBef>
                <a:spcPts val="0"/>
              </a:spcBef>
              <a:buFontTx/>
              <a:buNone/>
              <a:defRPr/>
            </a:pPr>
            <a:endParaRPr lang="ru-RU" dirty="0"/>
          </a:p>
        </p:txBody>
      </p:sp>
      <p:pic>
        <p:nvPicPr>
          <p:cNvPr id="8" name="Picture 7">
            <a:extLst>
              <a:ext uri="{FF2B5EF4-FFF2-40B4-BE49-F238E27FC236}">
                <a16:creationId xmlns:a16="http://schemas.microsoft.com/office/drawing/2014/main" xmlns="" id="{65BB49C6-9C76-4E4E-8921-0725BCECC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285528"/>
            <a:ext cx="2880320" cy="1620180"/>
          </a:xfrm>
          <a:prstGeom prst="rect">
            <a:avLst/>
          </a:prstGeom>
        </p:spPr>
      </p:pic>
      <p:pic>
        <p:nvPicPr>
          <p:cNvPr id="9" name="Picture 8">
            <a:extLst>
              <a:ext uri="{FF2B5EF4-FFF2-40B4-BE49-F238E27FC236}">
                <a16:creationId xmlns:a16="http://schemas.microsoft.com/office/drawing/2014/main" xmlns="" id="{5F6BE5CA-CC3A-4DB4-A5A9-5518FBAB8492}"/>
              </a:ext>
            </a:extLst>
          </p:cNvPr>
          <p:cNvPicPr>
            <a:picLocks noChangeAspect="1"/>
          </p:cNvPicPr>
          <p:nvPr/>
        </p:nvPicPr>
        <p:blipFill>
          <a:blip r:embed="rId3"/>
          <a:stretch>
            <a:fillRect/>
          </a:stretch>
        </p:blipFill>
        <p:spPr>
          <a:xfrm>
            <a:off x="5652120" y="3003798"/>
            <a:ext cx="3066714" cy="1728192"/>
          </a:xfrm>
          <a:prstGeom prst="rect">
            <a:avLst/>
          </a:prstGeom>
          <a:ln>
            <a:noFill/>
          </a:ln>
          <a:effectLst>
            <a:softEdge rad="112500"/>
          </a:effectLst>
        </p:spPr>
      </p:pic>
      <p:sp>
        <p:nvSpPr>
          <p:cNvPr id="11" name="TextBox 10">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162903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699542"/>
            <a:ext cx="7128792" cy="4006263"/>
          </a:xfrm>
          <a:prstGeom prst="rect">
            <a:avLst/>
          </a:prstGeom>
        </p:spPr>
      </p:pic>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391694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71550"/>
            <a:ext cx="8640959" cy="569218"/>
          </a:xfrm>
        </p:spPr>
        <p:txBody>
          <a:bodyPr>
            <a:noAutofit/>
          </a:bodyPr>
          <a:lstStyle/>
          <a:p>
            <a:pPr algn="l"/>
            <a:r>
              <a:rPr lang="ru-RU" sz="2400" dirty="0">
                <a:solidFill>
                  <a:srgbClr val="286674"/>
                </a:solidFill>
              </a:rPr>
              <a:t>Система имитации внешней среды </a:t>
            </a:r>
            <a:r>
              <a:rPr lang="ru-RU" sz="2400" dirty="0" smtClean="0">
                <a:solidFill>
                  <a:srgbClr val="286674"/>
                </a:solidFill>
              </a:rPr>
              <a:t>для</a:t>
            </a:r>
            <a:r>
              <a:rPr lang="en-US" sz="2400" dirty="0" smtClean="0">
                <a:solidFill>
                  <a:srgbClr val="286674"/>
                </a:solidFill>
              </a:rPr>
              <a:t> </a:t>
            </a:r>
            <a:r>
              <a:rPr lang="ru-RU" sz="2400" dirty="0" smtClean="0">
                <a:solidFill>
                  <a:srgbClr val="286674"/>
                </a:solidFill>
              </a:rPr>
              <a:t>автомобильных </a:t>
            </a:r>
            <a:r>
              <a:rPr lang="ru-RU" sz="2400" dirty="0">
                <a:solidFill>
                  <a:srgbClr val="286674"/>
                </a:solidFill>
              </a:rPr>
              <a:t>лидаров</a:t>
            </a:r>
            <a:endParaRPr lang="en-US" sz="2400" dirty="0">
              <a:solidFill>
                <a:srgbClr val="286674"/>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192263876"/>
              </p:ext>
            </p:extLst>
          </p:nvPr>
        </p:nvGraphicFramePr>
        <p:xfrm>
          <a:off x="201663" y="3147816"/>
          <a:ext cx="5018409" cy="1672769"/>
        </p:xfrm>
        <a:graphic>
          <a:graphicData uri="http://schemas.openxmlformats.org/drawingml/2006/table">
            <a:tbl>
              <a:tblPr>
                <a:tableStyleId>{16D9F66E-5EB9-4882-86FB-DCBF35E3C3E4}</a:tableStyleId>
              </a:tblPr>
              <a:tblGrid>
                <a:gridCol w="3470159">
                  <a:extLst>
                    <a:ext uri="{9D8B030D-6E8A-4147-A177-3AD203B41FA5}">
                      <a16:colId xmlns:a16="http://schemas.microsoft.com/office/drawing/2014/main" xmlns="" val="20000"/>
                    </a:ext>
                  </a:extLst>
                </a:gridCol>
                <a:gridCol w="1548250">
                  <a:extLst>
                    <a:ext uri="{9D8B030D-6E8A-4147-A177-3AD203B41FA5}">
                      <a16:colId xmlns:a16="http://schemas.microsoft.com/office/drawing/2014/main" xmlns="" val="20001"/>
                    </a:ext>
                  </a:extLst>
                </a:gridCol>
              </a:tblGrid>
              <a:tr h="238967">
                <a:tc>
                  <a:txBody>
                    <a:bodyPr/>
                    <a:lstStyle/>
                    <a:p>
                      <a:r>
                        <a:rPr lang="sk-SK" sz="1400" b="1" dirty="0" err="1">
                          <a:solidFill>
                            <a:schemeClr val="bg1"/>
                          </a:solidFill>
                          <a:effectLst/>
                          <a:latin typeface="Calibri" charset="0"/>
                          <a:ea typeface="Calibri" charset="0"/>
                          <a:cs typeface="Calibri" charset="0"/>
                        </a:rPr>
                        <a:t>Параметр</a:t>
                      </a:r>
                      <a:r>
                        <a:rPr lang="sk-SK" sz="1400" b="1" dirty="0">
                          <a:solidFill>
                            <a:schemeClr val="bg1"/>
                          </a:solidFill>
                          <a:effectLst/>
                          <a:latin typeface="Calibri" charset="0"/>
                          <a:ea typeface="Calibri" charset="0"/>
                          <a:cs typeface="Calibri" charset="0"/>
                        </a:rPr>
                        <a:t> </a:t>
                      </a:r>
                      <a:endParaRPr lang="sk-SK" sz="1400" dirty="0">
                        <a:solidFill>
                          <a:schemeClr val="bg1"/>
                        </a:solidFill>
                        <a:effectLst/>
                        <a:latin typeface="Calibri" charset="0"/>
                        <a:ea typeface="Calibri" charset="0"/>
                        <a:cs typeface="Calibri" charset="0"/>
                      </a:endParaRPr>
                    </a:p>
                  </a:txBody>
                  <a:tcPr marL="31750" marR="31750" marT="0" marB="0" anchor="ctr">
                    <a:solidFill>
                      <a:srgbClr val="286674"/>
                    </a:solidFill>
                  </a:tcPr>
                </a:tc>
                <a:tc>
                  <a:txBody>
                    <a:bodyPr/>
                    <a:lstStyle/>
                    <a:p>
                      <a:pPr algn="ctr"/>
                      <a:r>
                        <a:rPr lang="en-US" sz="1400" b="1" dirty="0" err="1">
                          <a:solidFill>
                            <a:schemeClr val="bg1"/>
                          </a:solidFill>
                          <a:effectLst/>
                          <a:latin typeface="Calibri" charset="0"/>
                          <a:ea typeface="Calibri" charset="0"/>
                          <a:cs typeface="Calibri" charset="0"/>
                        </a:rPr>
                        <a:t>Значение</a:t>
                      </a:r>
                      <a:endParaRPr lang="ru-RU" sz="1400" dirty="0">
                        <a:solidFill>
                          <a:schemeClr val="bg1"/>
                        </a:solidFill>
                        <a:effectLst/>
                        <a:latin typeface="Calibri" charset="0"/>
                        <a:ea typeface="Calibri" charset="0"/>
                        <a:cs typeface="Calibri" charset="0"/>
                      </a:endParaRPr>
                    </a:p>
                  </a:txBody>
                  <a:tcPr marL="31750" marR="31750" marT="0" marB="0" anchor="ctr">
                    <a:solidFill>
                      <a:srgbClr val="286674"/>
                    </a:solidFill>
                  </a:tcPr>
                </a:tc>
                <a:extLst>
                  <a:ext uri="{0D108BD9-81ED-4DB2-BD59-A6C34878D82A}">
                    <a16:rowId xmlns:a16="http://schemas.microsoft.com/office/drawing/2014/main" xmlns="" val="10000"/>
                  </a:ext>
                </a:extLst>
              </a:tr>
              <a:tr h="238967">
                <a:tc>
                  <a:txBody>
                    <a:bodyPr/>
                    <a:lstStyle/>
                    <a:p>
                      <a:r>
                        <a:rPr lang="ru-RU" sz="1400" dirty="0">
                          <a:effectLst/>
                          <a:latin typeface="Calibri" charset="0"/>
                          <a:ea typeface="Calibri" charset="0"/>
                          <a:cs typeface="Calibri" charset="0"/>
                        </a:rPr>
                        <a:t>Частота генерации оптического эхо-сигнала </a:t>
                      </a:r>
                    </a:p>
                  </a:txBody>
                  <a:tcPr marL="31750" marR="31750" marT="0" marB="0" anchor="ctr">
                    <a:solidFill>
                      <a:schemeClr val="bg1"/>
                    </a:solidFill>
                  </a:tcPr>
                </a:tc>
                <a:tc>
                  <a:txBody>
                    <a:bodyPr/>
                    <a:lstStyle/>
                    <a:p>
                      <a:pPr algn="ctr"/>
                      <a:r>
                        <a:rPr lang="ru-RU" sz="1400" dirty="0">
                          <a:effectLst/>
                          <a:latin typeface="Calibri" charset="0"/>
                          <a:ea typeface="Calibri" charset="0"/>
                          <a:cs typeface="Calibri" charset="0"/>
                        </a:rPr>
                        <a:t>1 МГц </a:t>
                      </a:r>
                    </a:p>
                  </a:txBody>
                  <a:tcPr marL="31750" marR="31750" marT="0" marB="0" anchor="ctr">
                    <a:solidFill>
                      <a:schemeClr val="bg1"/>
                    </a:solidFill>
                  </a:tcPr>
                </a:tc>
                <a:extLst>
                  <a:ext uri="{0D108BD9-81ED-4DB2-BD59-A6C34878D82A}">
                    <a16:rowId xmlns:a16="http://schemas.microsoft.com/office/drawing/2014/main" xmlns="" val="10001"/>
                  </a:ext>
                </a:extLst>
              </a:tr>
              <a:tr h="238967">
                <a:tc>
                  <a:txBody>
                    <a:bodyPr/>
                    <a:lstStyle/>
                    <a:p>
                      <a:r>
                        <a:rPr lang="ru-RU" sz="1400" dirty="0">
                          <a:effectLst/>
                          <a:latin typeface="Calibri" charset="0"/>
                          <a:ea typeface="Calibri" charset="0"/>
                          <a:cs typeface="Calibri" charset="0"/>
                        </a:rPr>
                        <a:t>Временное разрешение эхо-импульса </a:t>
                      </a:r>
                    </a:p>
                  </a:txBody>
                  <a:tcPr marL="31750" marR="31750" marT="0" marB="0" anchor="ctr">
                    <a:solidFill>
                      <a:schemeClr val="bg1"/>
                    </a:solidFill>
                  </a:tcPr>
                </a:tc>
                <a:tc>
                  <a:txBody>
                    <a:bodyPr/>
                    <a:lstStyle/>
                    <a:p>
                      <a:pPr algn="ctr"/>
                      <a:r>
                        <a:rPr lang="ru-RU" sz="1400">
                          <a:effectLst/>
                          <a:latin typeface="Calibri" charset="0"/>
                          <a:ea typeface="Calibri" charset="0"/>
                          <a:cs typeface="Calibri" charset="0"/>
                        </a:rPr>
                        <a:t>50 пс </a:t>
                      </a:r>
                    </a:p>
                  </a:txBody>
                  <a:tcPr marL="31750" marR="31750" marT="0" marB="0" anchor="ctr">
                    <a:solidFill>
                      <a:schemeClr val="bg1"/>
                    </a:solidFill>
                  </a:tcPr>
                </a:tc>
                <a:extLst>
                  <a:ext uri="{0D108BD9-81ED-4DB2-BD59-A6C34878D82A}">
                    <a16:rowId xmlns:a16="http://schemas.microsoft.com/office/drawing/2014/main" xmlns="" val="10002"/>
                  </a:ext>
                </a:extLst>
              </a:tr>
              <a:tr h="238967">
                <a:tc>
                  <a:txBody>
                    <a:bodyPr/>
                    <a:lstStyle/>
                    <a:p>
                      <a:r>
                        <a:rPr lang="ru-RU" sz="1400">
                          <a:effectLst/>
                          <a:latin typeface="Calibri" charset="0"/>
                          <a:ea typeface="Calibri" charset="0"/>
                          <a:cs typeface="Calibri" charset="0"/>
                        </a:rPr>
                        <a:t>Минимальная дистанция имитации </a:t>
                      </a:r>
                    </a:p>
                  </a:txBody>
                  <a:tcPr marL="31750" marR="31750" marT="0" marB="0" anchor="ctr">
                    <a:solidFill>
                      <a:schemeClr val="bg1"/>
                    </a:solidFill>
                  </a:tcPr>
                </a:tc>
                <a:tc>
                  <a:txBody>
                    <a:bodyPr/>
                    <a:lstStyle/>
                    <a:p>
                      <a:pPr algn="ctr"/>
                      <a:r>
                        <a:rPr lang="is-IS" sz="1400">
                          <a:effectLst/>
                          <a:latin typeface="Calibri" charset="0"/>
                          <a:ea typeface="Calibri" charset="0"/>
                          <a:cs typeface="Calibri" charset="0"/>
                        </a:rPr>
                        <a:t>10 м </a:t>
                      </a:r>
                    </a:p>
                  </a:txBody>
                  <a:tcPr marL="31750" marR="31750" marT="0" marB="0" anchor="ctr">
                    <a:solidFill>
                      <a:schemeClr val="bg1"/>
                    </a:solidFill>
                  </a:tcPr>
                </a:tc>
                <a:extLst>
                  <a:ext uri="{0D108BD9-81ED-4DB2-BD59-A6C34878D82A}">
                    <a16:rowId xmlns:a16="http://schemas.microsoft.com/office/drawing/2014/main" xmlns="" val="10003"/>
                  </a:ext>
                </a:extLst>
              </a:tr>
              <a:tr h="238967">
                <a:tc>
                  <a:txBody>
                    <a:bodyPr/>
                    <a:lstStyle/>
                    <a:p>
                      <a:r>
                        <a:rPr lang="ru-RU" sz="1400">
                          <a:effectLst/>
                          <a:latin typeface="Calibri" charset="0"/>
                          <a:ea typeface="Calibri" charset="0"/>
                          <a:cs typeface="Calibri" charset="0"/>
                        </a:rPr>
                        <a:t>Пространственная точность имитации </a:t>
                      </a:r>
                    </a:p>
                  </a:txBody>
                  <a:tcPr marL="31750" marR="31750" marT="0" marB="0" anchor="ctr">
                    <a:solidFill>
                      <a:schemeClr val="bg1"/>
                    </a:solidFill>
                  </a:tcPr>
                </a:tc>
                <a:tc>
                  <a:txBody>
                    <a:bodyPr/>
                    <a:lstStyle/>
                    <a:p>
                      <a:pPr algn="ctr"/>
                      <a:r>
                        <a:rPr lang="ru-RU" sz="1400">
                          <a:effectLst/>
                          <a:latin typeface="Calibri" charset="0"/>
                          <a:ea typeface="Calibri" charset="0"/>
                          <a:cs typeface="Calibri" charset="0"/>
                        </a:rPr>
                        <a:t>0.75 см </a:t>
                      </a:r>
                    </a:p>
                  </a:txBody>
                  <a:tcPr marL="31750" marR="31750" marT="0" marB="0" anchor="ctr">
                    <a:solidFill>
                      <a:schemeClr val="bg1"/>
                    </a:solidFill>
                  </a:tcPr>
                </a:tc>
                <a:extLst>
                  <a:ext uri="{0D108BD9-81ED-4DB2-BD59-A6C34878D82A}">
                    <a16:rowId xmlns:a16="http://schemas.microsoft.com/office/drawing/2014/main" xmlns="" val="10004"/>
                  </a:ext>
                </a:extLst>
              </a:tr>
              <a:tr h="238967">
                <a:tc>
                  <a:txBody>
                    <a:bodyPr/>
                    <a:lstStyle/>
                    <a:p>
                      <a:r>
                        <a:rPr lang="ru-RU" sz="1400" dirty="0">
                          <a:effectLst/>
                          <a:latin typeface="Calibri" charset="0"/>
                          <a:ea typeface="Calibri" charset="0"/>
                          <a:cs typeface="Calibri" charset="0"/>
                        </a:rPr>
                        <a:t>Отражательная способность цели </a:t>
                      </a:r>
                    </a:p>
                  </a:txBody>
                  <a:tcPr marL="31750" marR="31750" marT="0" marB="0" anchor="ctr">
                    <a:solidFill>
                      <a:schemeClr val="bg1"/>
                    </a:solidFill>
                  </a:tcPr>
                </a:tc>
                <a:tc>
                  <a:txBody>
                    <a:bodyPr/>
                    <a:lstStyle/>
                    <a:p>
                      <a:pPr algn="ctr"/>
                      <a:r>
                        <a:rPr lang="mr-IN" sz="1400">
                          <a:effectLst/>
                          <a:latin typeface="Calibri" charset="0"/>
                          <a:ea typeface="Calibri" charset="0"/>
                          <a:cs typeface="Calibri" charset="0"/>
                        </a:rPr>
                        <a:t>0-98% </a:t>
                      </a:r>
                    </a:p>
                  </a:txBody>
                  <a:tcPr marL="31750" marR="31750" marT="0" marB="0" anchor="ctr">
                    <a:solidFill>
                      <a:schemeClr val="bg1"/>
                    </a:solidFill>
                  </a:tcPr>
                </a:tc>
                <a:extLst>
                  <a:ext uri="{0D108BD9-81ED-4DB2-BD59-A6C34878D82A}">
                    <a16:rowId xmlns:a16="http://schemas.microsoft.com/office/drawing/2014/main" xmlns="" val="10005"/>
                  </a:ext>
                </a:extLst>
              </a:tr>
              <a:tr h="238967">
                <a:tc>
                  <a:txBody>
                    <a:bodyPr/>
                    <a:lstStyle/>
                    <a:p>
                      <a:r>
                        <a:rPr lang="ru-RU" sz="1400" dirty="0">
                          <a:effectLst/>
                          <a:latin typeface="Calibri" charset="0"/>
                          <a:ea typeface="Calibri" charset="0"/>
                          <a:cs typeface="Calibri" charset="0"/>
                        </a:rPr>
                        <a:t>Длина оптической волны </a:t>
                      </a:r>
                    </a:p>
                  </a:txBody>
                  <a:tcPr marL="31750" marR="31750" marT="0" marB="0" anchor="ctr">
                    <a:solidFill>
                      <a:schemeClr val="bg1"/>
                    </a:solidFill>
                  </a:tcPr>
                </a:tc>
                <a:tc>
                  <a:txBody>
                    <a:bodyPr/>
                    <a:lstStyle/>
                    <a:p>
                      <a:pPr algn="ctr"/>
                      <a:r>
                        <a:rPr lang="is-IS" sz="1400" dirty="0">
                          <a:effectLst/>
                          <a:latin typeface="Calibri" charset="0"/>
                          <a:ea typeface="Calibri" charset="0"/>
                          <a:cs typeface="Calibri" charset="0"/>
                        </a:rPr>
                        <a:t>905 нм, 1060 нм </a:t>
                      </a:r>
                    </a:p>
                  </a:txBody>
                  <a:tcPr marL="31750" marR="31750" marT="0" marB="0" anchor="ctr">
                    <a:solidFill>
                      <a:schemeClr val="bg1"/>
                    </a:solidFill>
                  </a:tcPr>
                </a:tc>
                <a:extLst>
                  <a:ext uri="{0D108BD9-81ED-4DB2-BD59-A6C34878D82A}">
                    <a16:rowId xmlns:a16="http://schemas.microsoft.com/office/drawing/2014/main" xmlns="" val="10006"/>
                  </a:ext>
                </a:extLst>
              </a:tr>
            </a:tbl>
          </a:graphicData>
        </a:graphic>
      </p:graphicFrame>
      <p:sp>
        <p:nvSpPr>
          <p:cNvPr id="5" name="Content Placeholder 12"/>
          <p:cNvSpPr>
            <a:spLocks noGrp="1"/>
          </p:cNvSpPr>
          <p:nvPr>
            <p:ph idx="1"/>
          </p:nvPr>
        </p:nvSpPr>
        <p:spPr>
          <a:xfrm>
            <a:off x="201663" y="1306488"/>
            <a:ext cx="5018409" cy="1727320"/>
          </a:xfrm>
        </p:spPr>
        <p:txBody>
          <a:bodyPr>
            <a:normAutofit lnSpcReduction="10000"/>
          </a:bodyPr>
          <a:lstStyle/>
          <a:p>
            <a:pPr marL="0" indent="0" algn="just">
              <a:buNone/>
            </a:pPr>
            <a:r>
              <a:rPr lang="ru-RU" sz="1700" dirty="0" err="1">
                <a:solidFill>
                  <a:srgbClr val="33CCCC"/>
                </a:solidFill>
              </a:rPr>
              <a:t>SimLas</a:t>
            </a:r>
            <a:r>
              <a:rPr lang="ru-RU" sz="1700" dirty="0">
                <a:solidFill>
                  <a:srgbClr val="33CCCC"/>
                </a:solidFill>
              </a:rPr>
              <a:t>: Система для разработки, калибровки и тестирования автомобильных </a:t>
            </a:r>
            <a:r>
              <a:rPr lang="ru-RU" sz="1700" dirty="0" err="1">
                <a:solidFill>
                  <a:srgbClr val="33CCCC"/>
                </a:solidFill>
              </a:rPr>
              <a:t>лидаров</a:t>
            </a:r>
            <a:r>
              <a:rPr lang="ru-RU" sz="1700" dirty="0">
                <a:solidFill>
                  <a:srgbClr val="33CCCC"/>
                </a:solidFill>
              </a:rPr>
              <a:t>. Система предназначена для воспроизводимой имитации динамической окружающей среды, в том числе для симуляции окружающих объектов и моделирования различных погодных условий путем генерации эхо-импульсов</a:t>
            </a:r>
            <a:r>
              <a:rPr lang="ru-RU" sz="1700" dirty="0"/>
              <a:t>. </a:t>
            </a:r>
          </a:p>
          <a:p>
            <a:pPr algn="just"/>
            <a:endParaRPr lang="ru-RU" dirty="0"/>
          </a:p>
        </p:txBody>
      </p:sp>
      <p:pic>
        <p:nvPicPr>
          <p:cNvPr id="6" name="Picture 5">
            <a:extLst>
              <a:ext uri="{FF2B5EF4-FFF2-40B4-BE49-F238E27FC236}">
                <a16:creationId xmlns:a16="http://schemas.microsoft.com/office/drawing/2014/main" xmlns="" id="{913C997A-92F8-AA4F-B503-D98F9F21E9CD}"/>
              </a:ext>
            </a:extLst>
          </p:cNvPr>
          <p:cNvPicPr>
            <a:picLocks noChangeAspect="1"/>
          </p:cNvPicPr>
          <p:nvPr/>
        </p:nvPicPr>
        <p:blipFill>
          <a:blip r:embed="rId3"/>
          <a:stretch>
            <a:fillRect/>
          </a:stretch>
        </p:blipFill>
        <p:spPr>
          <a:xfrm>
            <a:off x="5436096" y="1491630"/>
            <a:ext cx="3460500" cy="1860910"/>
          </a:xfrm>
          <a:prstGeom prst="rect">
            <a:avLst/>
          </a:prstGeom>
        </p:spPr>
      </p:pic>
      <p:pic>
        <p:nvPicPr>
          <p:cNvPr id="7" name="Picture 6"/>
          <p:cNvPicPr>
            <a:picLocks noChangeAspect="1"/>
          </p:cNvPicPr>
          <p:nvPr/>
        </p:nvPicPr>
        <p:blipFill>
          <a:blip r:embed="rId4"/>
          <a:stretch>
            <a:fillRect/>
          </a:stretch>
        </p:blipFill>
        <p:spPr>
          <a:xfrm>
            <a:off x="6588224" y="3795886"/>
            <a:ext cx="1209445" cy="678641"/>
          </a:xfrm>
          <a:prstGeom prst="rect">
            <a:avLst/>
          </a:prstGeom>
        </p:spPr>
      </p:pic>
      <p:sp>
        <p:nvSpPr>
          <p:cNvPr id="9" name="TextBox 8">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359430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883449"/>
            <a:ext cx="6984776" cy="3869468"/>
          </a:xfrm>
          <a:prstGeom prst="rect">
            <a:avLst/>
          </a:prstGeom>
        </p:spPr>
      </p:pic>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5" name="TextBox 4">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info@yeae.am</a:t>
            </a:r>
          </a:p>
        </p:txBody>
      </p:sp>
    </p:spTree>
    <p:extLst>
      <p:ext uri="{BB962C8B-B14F-4D97-AF65-F5344CB8AC3E}">
        <p14:creationId xmlns:p14="http://schemas.microsoft.com/office/powerpoint/2010/main" val="316426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1162"/>
            <a:ext cx="8363272" cy="720079"/>
          </a:xfrm>
        </p:spPr>
        <p:txBody>
          <a:bodyPr>
            <a:normAutofit/>
          </a:bodyPr>
          <a:lstStyle/>
          <a:p>
            <a:pPr algn="l"/>
            <a:r>
              <a:rPr lang="ru-RU" sz="2800" dirty="0">
                <a:solidFill>
                  <a:srgbClr val="286674"/>
                </a:solidFill>
              </a:rPr>
              <a:t>Система совместного тестирования камеры и ЭБУ</a:t>
            </a:r>
            <a:endParaRPr lang="en-US" sz="2800" dirty="0">
              <a:solidFill>
                <a:srgbClr val="286674"/>
              </a:solidFill>
            </a:endParaRPr>
          </a:p>
        </p:txBody>
      </p:sp>
      <p:sp>
        <p:nvSpPr>
          <p:cNvPr id="7" name="Content Placeholder 4"/>
          <p:cNvSpPr txBox="1">
            <a:spLocks/>
          </p:cNvSpPr>
          <p:nvPr/>
        </p:nvSpPr>
        <p:spPr>
          <a:xfrm>
            <a:off x="407905" y="1193552"/>
            <a:ext cx="4095210" cy="3346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400" dirty="0">
                <a:solidFill>
                  <a:srgbClr val="33CCCC"/>
                </a:solidFill>
              </a:rPr>
              <a:t>Системное тестирование</a:t>
            </a:r>
          </a:p>
          <a:p>
            <a:r>
              <a:rPr lang="en-US" sz="1400" dirty="0" err="1">
                <a:solidFill>
                  <a:srgbClr val="33CCCC"/>
                </a:solidFill>
              </a:rPr>
              <a:t>Тестирование</a:t>
            </a:r>
            <a:r>
              <a:rPr lang="en-US" sz="1400" dirty="0">
                <a:solidFill>
                  <a:srgbClr val="33CCCC"/>
                </a:solidFill>
              </a:rPr>
              <a:t> о</a:t>
            </a:r>
            <a:r>
              <a:rPr lang="ru-RU" sz="1400" dirty="0">
                <a:solidFill>
                  <a:srgbClr val="33CCCC"/>
                </a:solidFill>
              </a:rPr>
              <a:t>птической части камеры</a:t>
            </a:r>
          </a:p>
          <a:p>
            <a:r>
              <a:rPr lang="en-US" sz="1400" dirty="0" err="1">
                <a:solidFill>
                  <a:srgbClr val="33CCCC"/>
                </a:solidFill>
              </a:rPr>
              <a:t>Тестирование</a:t>
            </a:r>
            <a:r>
              <a:rPr lang="en-US" sz="1400" dirty="0">
                <a:solidFill>
                  <a:srgbClr val="33CCCC"/>
                </a:solidFill>
              </a:rPr>
              <a:t> ц</a:t>
            </a:r>
            <a:r>
              <a:rPr lang="ru-RU" sz="1400" dirty="0">
                <a:solidFill>
                  <a:srgbClr val="33CCCC"/>
                </a:solidFill>
              </a:rPr>
              <a:t>ифрового интерфейса передачи видеопотока</a:t>
            </a:r>
          </a:p>
          <a:p>
            <a:r>
              <a:rPr lang="en-US" sz="1400" dirty="0" err="1">
                <a:solidFill>
                  <a:srgbClr val="33CCCC"/>
                </a:solidFill>
              </a:rPr>
              <a:t>Тестирование</a:t>
            </a:r>
            <a:r>
              <a:rPr lang="en-US" sz="1400" dirty="0">
                <a:solidFill>
                  <a:srgbClr val="33CCCC"/>
                </a:solidFill>
              </a:rPr>
              <a:t> </a:t>
            </a:r>
            <a:r>
              <a:rPr lang="ru-RU" sz="1400" dirty="0">
                <a:solidFill>
                  <a:srgbClr val="33CCCC"/>
                </a:solidFill>
              </a:rPr>
              <a:t>ЭБУ камеры</a:t>
            </a:r>
          </a:p>
          <a:p>
            <a:r>
              <a:rPr lang="ru-RU" sz="1400" dirty="0">
                <a:solidFill>
                  <a:srgbClr val="33CCCC"/>
                </a:solidFill>
              </a:rPr>
              <a:t>Воспроизведение записанного виде</a:t>
            </a:r>
            <a:r>
              <a:rPr lang="en-US" sz="1400" dirty="0">
                <a:solidFill>
                  <a:srgbClr val="33CCCC"/>
                </a:solidFill>
              </a:rPr>
              <a:t>о</a:t>
            </a:r>
            <a:r>
              <a:rPr lang="ru-RU" sz="1400" dirty="0">
                <a:solidFill>
                  <a:srgbClr val="33CCCC"/>
                </a:solidFill>
              </a:rPr>
              <a:t>изображения</a:t>
            </a:r>
          </a:p>
          <a:p>
            <a:r>
              <a:rPr lang="en-US" sz="1400" dirty="0">
                <a:solidFill>
                  <a:srgbClr val="33CCCC"/>
                </a:solidFill>
              </a:rPr>
              <a:t>Проекция </a:t>
            </a:r>
            <a:r>
              <a:rPr lang="en-US" sz="1400" dirty="0" err="1">
                <a:solidFill>
                  <a:srgbClr val="33CCCC"/>
                </a:solidFill>
              </a:rPr>
              <a:t>изображения</a:t>
            </a:r>
            <a:r>
              <a:rPr lang="en-US" sz="1400" dirty="0">
                <a:solidFill>
                  <a:srgbClr val="33CCCC"/>
                </a:solidFill>
              </a:rPr>
              <a:t> </a:t>
            </a:r>
            <a:r>
              <a:rPr lang="en-US" sz="1400" dirty="0" err="1">
                <a:solidFill>
                  <a:srgbClr val="33CCCC"/>
                </a:solidFill>
              </a:rPr>
              <a:t>на</a:t>
            </a:r>
            <a:r>
              <a:rPr lang="en-US" sz="1400" dirty="0">
                <a:solidFill>
                  <a:srgbClr val="33CCCC"/>
                </a:solidFill>
              </a:rPr>
              <a:t> </a:t>
            </a:r>
            <a:r>
              <a:rPr lang="en-US" sz="1400" dirty="0" err="1">
                <a:solidFill>
                  <a:srgbClr val="33CCCC"/>
                </a:solidFill>
              </a:rPr>
              <a:t>линзу</a:t>
            </a:r>
            <a:r>
              <a:rPr lang="en-US" sz="1400" dirty="0">
                <a:solidFill>
                  <a:srgbClr val="33CCCC"/>
                </a:solidFill>
              </a:rPr>
              <a:t> </a:t>
            </a:r>
            <a:r>
              <a:rPr lang="en-US" sz="1400" dirty="0" err="1">
                <a:solidFill>
                  <a:srgbClr val="33CCCC"/>
                </a:solidFill>
              </a:rPr>
              <a:t>камеры</a:t>
            </a:r>
            <a:endParaRPr lang="en-US" sz="1400" dirty="0">
              <a:solidFill>
                <a:srgbClr val="33CCCC"/>
              </a:solidFill>
            </a:endParaRPr>
          </a:p>
          <a:p>
            <a:r>
              <a:rPr lang="ru-RU" sz="1400" dirty="0">
                <a:solidFill>
                  <a:srgbClr val="33CCCC"/>
                </a:solidFill>
              </a:rPr>
              <a:t>Поддержка разных интерфейсов (</a:t>
            </a:r>
            <a:r>
              <a:rPr lang="en-US" sz="1400" dirty="0">
                <a:solidFill>
                  <a:srgbClr val="33CCCC"/>
                </a:solidFill>
              </a:rPr>
              <a:t>Camera Link</a:t>
            </a:r>
            <a:r>
              <a:rPr lang="ru-RU" sz="1400" dirty="0">
                <a:solidFill>
                  <a:srgbClr val="33CCCC"/>
                </a:solidFill>
              </a:rPr>
              <a:t>, </a:t>
            </a:r>
            <a:r>
              <a:rPr lang="en-US" sz="1400" dirty="0">
                <a:solidFill>
                  <a:srgbClr val="33CCCC"/>
                </a:solidFill>
              </a:rPr>
              <a:t>GigE-Vision</a:t>
            </a:r>
            <a:r>
              <a:rPr lang="ru-RU" sz="1400" dirty="0">
                <a:solidFill>
                  <a:srgbClr val="33CCCC"/>
                </a:solidFill>
              </a:rPr>
              <a:t>, </a:t>
            </a:r>
            <a:r>
              <a:rPr lang="en-US" sz="1400" dirty="0">
                <a:solidFill>
                  <a:srgbClr val="33CCCC"/>
                </a:solidFill>
              </a:rPr>
              <a:t>Camera Serial Interface</a:t>
            </a:r>
            <a:r>
              <a:rPr lang="ru-RU" sz="1400" dirty="0">
                <a:solidFill>
                  <a:srgbClr val="33CCCC"/>
                </a:solidFill>
              </a:rPr>
              <a:t>, </a:t>
            </a:r>
            <a:r>
              <a:rPr lang="en-US" sz="1400" dirty="0">
                <a:solidFill>
                  <a:srgbClr val="33CCCC"/>
                </a:solidFill>
              </a:rPr>
              <a:t>FBAS</a:t>
            </a:r>
            <a:r>
              <a:rPr lang="ru-RU" sz="1400" dirty="0">
                <a:solidFill>
                  <a:srgbClr val="33CCCC"/>
                </a:solidFill>
              </a:rPr>
              <a:t>, </a:t>
            </a:r>
            <a:r>
              <a:rPr lang="en-US" sz="1400" dirty="0">
                <a:solidFill>
                  <a:srgbClr val="33CCCC"/>
                </a:solidFill>
              </a:rPr>
              <a:t>HDMI</a:t>
            </a:r>
            <a:r>
              <a:rPr lang="ru-RU" sz="1400" dirty="0">
                <a:solidFill>
                  <a:srgbClr val="33CCCC"/>
                </a:solidFill>
              </a:rPr>
              <a:t> и др.)</a:t>
            </a:r>
          </a:p>
          <a:p>
            <a:r>
              <a:rPr lang="ru-RU" sz="1400" dirty="0">
                <a:solidFill>
                  <a:srgbClr val="33CCCC"/>
                </a:solidFill>
              </a:rPr>
              <a:t>Ввод видеоданных непосредственно в ЭБУ камеры</a:t>
            </a:r>
            <a:endParaRPr lang="en-US" sz="1400" dirty="0">
              <a:solidFill>
                <a:srgbClr val="33CCCC"/>
              </a:solidFill>
            </a:endParaRPr>
          </a:p>
          <a:p>
            <a:r>
              <a:rPr lang="ru-RU" sz="1400" dirty="0">
                <a:solidFill>
                  <a:srgbClr val="33CCCC"/>
                </a:solidFill>
              </a:rPr>
              <a:t>Воспроизведение записанного виде</a:t>
            </a:r>
            <a:r>
              <a:rPr lang="en-US" sz="1400" dirty="0" err="1">
                <a:solidFill>
                  <a:srgbClr val="33CCCC"/>
                </a:solidFill>
              </a:rPr>
              <a:t>о</a:t>
            </a:r>
            <a:r>
              <a:rPr lang="ru-RU" sz="1400" dirty="0">
                <a:solidFill>
                  <a:srgbClr val="33CCCC"/>
                </a:solidFill>
              </a:rPr>
              <a:t>изображения</a:t>
            </a:r>
          </a:p>
        </p:txBody>
      </p:sp>
      <p:pic>
        <p:nvPicPr>
          <p:cNvPr id="26" name="Picture 25" descr="A close up of electronics&#10;&#10;Description generated with very high confidence">
            <a:extLst>
              <a:ext uri="{FF2B5EF4-FFF2-40B4-BE49-F238E27FC236}">
                <a16:creationId xmlns:a16="http://schemas.microsoft.com/office/drawing/2014/main" xmlns="" id="{B82775EA-BF8F-43AB-85F0-F1421C7FD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46560">
            <a:off x="4357616" y="1562155"/>
            <a:ext cx="1419726" cy="704184"/>
          </a:xfrm>
          <a:prstGeom prst="rect">
            <a:avLst/>
          </a:prstGeom>
        </p:spPr>
      </p:pic>
      <p:pic>
        <p:nvPicPr>
          <p:cNvPr id="27" name="Picture 26">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28" name="TextBox 27">
            <a:extLst>
              <a:ext uri="{FF2B5EF4-FFF2-40B4-BE49-F238E27FC236}">
                <a16:creationId xmlns:a16="http://schemas.microsoft.com/office/drawing/2014/main" xmlns="" id="{44641C1C-247D-4976-A330-75D3B8320011}"/>
              </a:ext>
            </a:extLst>
          </p:cNvPr>
          <p:cNvSpPr txBox="1"/>
          <p:nvPr/>
        </p:nvSpPr>
        <p:spPr>
          <a:xfrm>
            <a:off x="6737231" y="4728687"/>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grpSp>
        <p:nvGrpSpPr>
          <p:cNvPr id="4" name="Group 3">
            <a:extLst>
              <a:ext uri="{FF2B5EF4-FFF2-40B4-BE49-F238E27FC236}">
                <a16:creationId xmlns:a16="http://schemas.microsoft.com/office/drawing/2014/main" xmlns="" id="{EB36EBFC-2828-1044-9A83-1DE025BFF508}"/>
              </a:ext>
            </a:extLst>
          </p:cNvPr>
          <p:cNvGrpSpPr/>
          <p:nvPr/>
        </p:nvGrpSpPr>
        <p:grpSpPr>
          <a:xfrm>
            <a:off x="4384053" y="1245766"/>
            <a:ext cx="4436419" cy="3516063"/>
            <a:chOff x="4384053" y="1245766"/>
            <a:chExt cx="4436419" cy="3516063"/>
          </a:xfrm>
        </p:grpSpPr>
        <p:grpSp>
          <p:nvGrpSpPr>
            <p:cNvPr id="10" name="Group 9">
              <a:extLst>
                <a:ext uri="{FF2B5EF4-FFF2-40B4-BE49-F238E27FC236}">
                  <a16:creationId xmlns:a16="http://schemas.microsoft.com/office/drawing/2014/main" xmlns="" id="{3EB1DF3F-3A90-449D-A2FB-239606C86109}"/>
                </a:ext>
              </a:extLst>
            </p:cNvPr>
            <p:cNvGrpSpPr/>
            <p:nvPr/>
          </p:nvGrpSpPr>
          <p:grpSpPr>
            <a:xfrm>
              <a:off x="5004048" y="1245766"/>
              <a:ext cx="3816424" cy="3516063"/>
              <a:chOff x="2866839" y="615821"/>
              <a:chExt cx="8252140" cy="5943600"/>
            </a:xfrm>
          </p:grpSpPr>
          <p:pic>
            <p:nvPicPr>
              <p:cNvPr id="11" name="Picture 10">
                <a:extLst>
                  <a:ext uri="{FF2B5EF4-FFF2-40B4-BE49-F238E27FC236}">
                    <a16:creationId xmlns:a16="http://schemas.microsoft.com/office/drawing/2014/main" xmlns="" id="{B2A3D7DC-7F90-4D35-B6DE-FC0C28112EE7}"/>
                  </a:ext>
                </a:extLst>
              </p:cNvPr>
              <p:cNvPicPr>
                <a:picLocks noChangeAspect="1"/>
              </p:cNvPicPr>
              <p:nvPr/>
            </p:nvPicPr>
            <p:blipFill>
              <a:blip r:embed="rId4"/>
              <a:stretch>
                <a:fillRect/>
              </a:stretch>
            </p:blipFill>
            <p:spPr>
              <a:xfrm>
                <a:off x="7797151" y="615821"/>
                <a:ext cx="3321828" cy="5943600"/>
              </a:xfrm>
              <a:prstGeom prst="rect">
                <a:avLst/>
              </a:prstGeom>
            </p:spPr>
          </p:pic>
          <p:sp>
            <p:nvSpPr>
              <p:cNvPr id="12" name="Left-Right Arrow 5">
                <a:extLst>
                  <a:ext uri="{FF2B5EF4-FFF2-40B4-BE49-F238E27FC236}">
                    <a16:creationId xmlns:a16="http://schemas.microsoft.com/office/drawing/2014/main" xmlns="" id="{182BB3CA-26E1-442D-BB30-884ABBE24444}"/>
                  </a:ext>
                </a:extLst>
              </p:cNvPr>
              <p:cNvSpPr/>
              <p:nvPr/>
            </p:nvSpPr>
            <p:spPr>
              <a:xfrm>
                <a:off x="4152550" y="1134134"/>
                <a:ext cx="4675276" cy="3423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prstClr val="white"/>
                    </a:solidFill>
                  </a:rPr>
                  <a:t>CAN</a:t>
                </a:r>
                <a:endParaRPr kumimoji="0" lang="hy-AM" sz="1400" b="0" i="0" u="none" strike="noStrike" kern="1200" cap="none" spc="0" normalizeH="0" baseline="0" noProof="0" dirty="0">
                  <a:ln>
                    <a:noFill/>
                  </a:ln>
                  <a:solidFill>
                    <a:prstClr val="white"/>
                  </a:solidFill>
                  <a:effectLst/>
                  <a:uLnTx/>
                  <a:uFillTx/>
                </a:endParaRPr>
              </a:p>
            </p:txBody>
          </p:sp>
          <p:pic>
            <p:nvPicPr>
              <p:cNvPr id="13" name="Picture 12">
                <a:extLst>
                  <a:ext uri="{FF2B5EF4-FFF2-40B4-BE49-F238E27FC236}">
                    <a16:creationId xmlns:a16="http://schemas.microsoft.com/office/drawing/2014/main" xmlns="" id="{4FB9E2E8-B019-4961-B1BE-F43AFB84AC2E}"/>
                  </a:ext>
                </a:extLst>
              </p:cNvPr>
              <p:cNvPicPr>
                <a:picLocks noChangeAspect="1"/>
              </p:cNvPicPr>
              <p:nvPr/>
            </p:nvPicPr>
            <p:blipFill>
              <a:blip r:embed="rId5"/>
              <a:stretch>
                <a:fillRect/>
              </a:stretch>
            </p:blipFill>
            <p:spPr>
              <a:xfrm>
                <a:off x="4778180" y="3089081"/>
                <a:ext cx="2324761" cy="3447279"/>
              </a:xfrm>
              <a:prstGeom prst="rect">
                <a:avLst/>
              </a:prstGeom>
            </p:spPr>
          </p:pic>
          <p:pic>
            <p:nvPicPr>
              <p:cNvPr id="14" name="Picture 4" descr="Image result for ipg carmaker">
                <a:extLst>
                  <a:ext uri="{FF2B5EF4-FFF2-40B4-BE49-F238E27FC236}">
                    <a16:creationId xmlns:a16="http://schemas.microsoft.com/office/drawing/2014/main" xmlns="" id="{D7E95956-B4B0-4AD1-A660-AF50264C47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1165" y="3181440"/>
                <a:ext cx="1719865" cy="975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Arrow: Right 26">
                <a:extLst>
                  <a:ext uri="{FF2B5EF4-FFF2-40B4-BE49-F238E27FC236}">
                    <a16:creationId xmlns:a16="http://schemas.microsoft.com/office/drawing/2014/main" xmlns="" id="{0E8BA5CA-66ED-4329-B2B7-BFC87ACC9D37}"/>
                  </a:ext>
                </a:extLst>
              </p:cNvPr>
              <p:cNvSpPr/>
              <p:nvPr/>
            </p:nvSpPr>
            <p:spPr>
              <a:xfrm>
                <a:off x="6479640" y="4892464"/>
                <a:ext cx="2374632" cy="405599"/>
              </a:xfrm>
              <a:prstGeom prst="rightArrow">
                <a:avLst>
                  <a:gd name="adj1" fmla="val 50000"/>
                  <a:gd name="adj2" fmla="val 50000"/>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Ethernet</a:t>
                </a:r>
                <a:endParaRPr lang="ru-RU" sz="1400" dirty="0"/>
              </a:p>
            </p:txBody>
          </p:sp>
          <p:pic>
            <p:nvPicPr>
              <p:cNvPr id="16" name="Picture 2" descr="Image result for PC HP">
                <a:extLst>
                  <a:ext uri="{FF2B5EF4-FFF2-40B4-BE49-F238E27FC236}">
                    <a16:creationId xmlns:a16="http://schemas.microsoft.com/office/drawing/2014/main" xmlns="" id="{8981E680-34FE-4A09-BAAC-4BDC9E99E6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5010451" y="4801003"/>
                <a:ext cx="1826662" cy="13707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adas camera">
                <a:extLst>
                  <a:ext uri="{FF2B5EF4-FFF2-40B4-BE49-F238E27FC236}">
                    <a16:creationId xmlns:a16="http://schemas.microsoft.com/office/drawing/2014/main" xmlns="" id="{8EA666AA-9D12-4C35-BF71-65A5A22D36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6839" y="3263574"/>
                <a:ext cx="1466850" cy="852170"/>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Left 29">
                <a:extLst>
                  <a:ext uri="{FF2B5EF4-FFF2-40B4-BE49-F238E27FC236}">
                    <a16:creationId xmlns:a16="http://schemas.microsoft.com/office/drawing/2014/main" xmlns="" id="{B824BAF6-35AF-43B1-8DDF-E8377C38EF37}"/>
                  </a:ext>
                </a:extLst>
              </p:cNvPr>
              <p:cNvSpPr/>
              <p:nvPr/>
            </p:nvSpPr>
            <p:spPr>
              <a:xfrm rot="5400000">
                <a:off x="3178391" y="2685439"/>
                <a:ext cx="85668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t>Видеопоток</a:t>
                </a:r>
                <a:endParaRPr lang="ru-RU" sz="900" dirty="0"/>
              </a:p>
            </p:txBody>
          </p:sp>
          <p:pic>
            <p:nvPicPr>
              <p:cNvPr id="19" name="Picture 18">
                <a:extLst>
                  <a:ext uri="{FF2B5EF4-FFF2-40B4-BE49-F238E27FC236}">
                    <a16:creationId xmlns:a16="http://schemas.microsoft.com/office/drawing/2014/main" xmlns="" id="{2B548F3A-B7E1-4953-8AC1-797555DC73BE}"/>
                  </a:ext>
                </a:extLst>
              </p:cNvPr>
              <p:cNvPicPr>
                <a:picLocks noChangeAspect="1"/>
              </p:cNvPicPr>
              <p:nvPr/>
            </p:nvPicPr>
            <p:blipFill>
              <a:blip r:embed="rId9"/>
              <a:stretch>
                <a:fillRect/>
              </a:stretch>
            </p:blipFill>
            <p:spPr>
              <a:xfrm>
                <a:off x="4272242" y="3055525"/>
                <a:ext cx="522716" cy="1302565"/>
              </a:xfrm>
              <a:prstGeom prst="rect">
                <a:avLst/>
              </a:prstGeom>
            </p:spPr>
          </p:pic>
          <p:cxnSp>
            <p:nvCxnSpPr>
              <p:cNvPr id="20" name="Straight Connector 19">
                <a:extLst>
                  <a:ext uri="{FF2B5EF4-FFF2-40B4-BE49-F238E27FC236}">
                    <a16:creationId xmlns:a16="http://schemas.microsoft.com/office/drawing/2014/main" xmlns="" id="{9D838B1C-1376-4F16-91C6-19037685C528}"/>
                  </a:ext>
                </a:extLst>
              </p:cNvPr>
              <p:cNvCxnSpPr/>
              <p:nvPr/>
            </p:nvCxnSpPr>
            <p:spPr>
              <a:xfrm flipV="1">
                <a:off x="3803852" y="3178901"/>
                <a:ext cx="617215" cy="24996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4FA2A0F-15CA-4CB5-9BE0-03EAB62D191F}"/>
                  </a:ext>
                </a:extLst>
              </p:cNvPr>
              <p:cNvCxnSpPr/>
              <p:nvPr/>
            </p:nvCxnSpPr>
            <p:spPr>
              <a:xfrm>
                <a:off x="4588617" y="3151847"/>
                <a:ext cx="566479"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23E92E7-FA45-4685-B9D2-D831163F8481}"/>
                  </a:ext>
                </a:extLst>
              </p:cNvPr>
              <p:cNvCxnSpPr/>
              <p:nvPr/>
            </p:nvCxnSpPr>
            <p:spPr>
              <a:xfrm>
                <a:off x="4573147" y="4205667"/>
                <a:ext cx="566479"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1CEF5F9-7A5C-4E57-8F95-4AF314DB5E1D}"/>
                  </a:ext>
                </a:extLst>
              </p:cNvPr>
              <p:cNvCxnSpPr/>
              <p:nvPr/>
            </p:nvCxnSpPr>
            <p:spPr>
              <a:xfrm>
                <a:off x="3828201" y="3931159"/>
                <a:ext cx="617215" cy="24996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4" name="Left-Right Arrow 5">
                <a:extLst>
                  <a:ext uri="{FF2B5EF4-FFF2-40B4-BE49-F238E27FC236}">
                    <a16:creationId xmlns:a16="http://schemas.microsoft.com/office/drawing/2014/main" xmlns="" id="{C3129FB8-E484-4064-B2C7-BD702D96654F}"/>
                  </a:ext>
                </a:extLst>
              </p:cNvPr>
              <p:cNvSpPr/>
              <p:nvPr/>
            </p:nvSpPr>
            <p:spPr>
              <a:xfrm>
                <a:off x="4152550" y="1476462"/>
                <a:ext cx="4675275" cy="3423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err="1">
                    <a:solidFill>
                      <a:prstClr val="white"/>
                    </a:solidFill>
                  </a:rPr>
                  <a:t>FlexRay</a:t>
                </a:r>
                <a:endParaRPr kumimoji="0" lang="hy-AM" sz="1200" b="0" i="0" u="none" strike="noStrike" kern="1200" cap="none" spc="0" normalizeH="0" baseline="0" noProof="0" dirty="0">
                  <a:ln>
                    <a:noFill/>
                  </a:ln>
                  <a:solidFill>
                    <a:prstClr val="white"/>
                  </a:solidFill>
                  <a:effectLst/>
                  <a:uLnTx/>
                  <a:uFillTx/>
                </a:endParaRPr>
              </a:p>
            </p:txBody>
          </p:sp>
          <p:sp>
            <p:nvSpPr>
              <p:cNvPr id="25" name="Left-Right Arrow 5">
                <a:extLst>
                  <a:ext uri="{FF2B5EF4-FFF2-40B4-BE49-F238E27FC236}">
                    <a16:creationId xmlns:a16="http://schemas.microsoft.com/office/drawing/2014/main" xmlns="" id="{F4D1BFB1-7FF9-4EC2-B746-D8B235C18C36}"/>
                  </a:ext>
                </a:extLst>
              </p:cNvPr>
              <p:cNvSpPr/>
              <p:nvPr/>
            </p:nvSpPr>
            <p:spPr>
              <a:xfrm>
                <a:off x="4152550" y="1844287"/>
                <a:ext cx="4675275" cy="3423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prstClr val="white"/>
                    </a:solidFill>
                  </a:rPr>
                  <a:t>Automotive Ethernet</a:t>
                </a:r>
                <a:endParaRPr kumimoji="0" lang="hy-AM" sz="1200" b="0" i="0" u="none" strike="noStrike" kern="1200" cap="none" spc="0" normalizeH="0" baseline="0" noProof="0" dirty="0">
                  <a:ln>
                    <a:noFill/>
                  </a:ln>
                  <a:solidFill>
                    <a:prstClr val="white"/>
                  </a:solidFill>
                  <a:effectLst/>
                  <a:uLnTx/>
                  <a:uFillTx/>
                </a:endParaRPr>
              </a:p>
            </p:txBody>
          </p:sp>
        </p:grpSp>
        <p:pic>
          <p:nvPicPr>
            <p:cNvPr id="3" name="Picture 2">
              <a:extLst>
                <a:ext uri="{FF2B5EF4-FFF2-40B4-BE49-F238E27FC236}">
                  <a16:creationId xmlns:a16="http://schemas.microsoft.com/office/drawing/2014/main" xmlns="" id="{833D206D-DCFA-8746-90F3-BBC16866B13A}"/>
                </a:ext>
              </a:extLst>
            </p:cNvPr>
            <p:cNvPicPr>
              <a:picLocks noChangeAspect="1"/>
            </p:cNvPicPr>
            <p:nvPr/>
          </p:nvPicPr>
          <p:blipFill>
            <a:blip r:embed="rId10"/>
            <a:stretch>
              <a:fillRect/>
            </a:stretch>
          </p:blipFill>
          <p:spPr>
            <a:xfrm>
              <a:off x="4384053" y="2360043"/>
              <a:ext cx="1625600" cy="2095500"/>
            </a:xfrm>
            <a:prstGeom prst="rect">
              <a:avLst/>
            </a:prstGeom>
          </p:spPr>
        </p:pic>
      </p:grpSp>
    </p:spTree>
    <p:extLst>
      <p:ext uri="{BB962C8B-B14F-4D97-AF65-F5344CB8AC3E}">
        <p14:creationId xmlns:p14="http://schemas.microsoft.com/office/powerpoint/2010/main" val="2420185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891408"/>
            <a:ext cx="6912768" cy="3883980"/>
          </a:xfrm>
          <a:prstGeom prst="rect">
            <a:avLst/>
          </a:prstGeom>
        </p:spPr>
      </p:pic>
      <p:pic>
        <p:nvPicPr>
          <p:cNvPr id="3" name="Picture 2">
            <a:extLst>
              <a:ext uri="{FF2B5EF4-FFF2-40B4-BE49-F238E27FC236}">
                <a16:creationId xmlns:a16="http://schemas.microsoft.com/office/drawing/2014/main" xmlns="" id="{9E606958-2E4D-4682-AF92-EF28228A3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07" y="4587975"/>
            <a:ext cx="635662" cy="328424"/>
          </a:xfrm>
          <a:prstGeom prst="rect">
            <a:avLst/>
          </a:prstGeom>
        </p:spPr>
      </p:pic>
      <p:sp>
        <p:nvSpPr>
          <p:cNvPr id="4" name="TextBox 3">
            <a:extLst>
              <a:ext uri="{FF2B5EF4-FFF2-40B4-BE49-F238E27FC236}">
                <a16:creationId xmlns:a16="http://schemas.microsoft.com/office/drawing/2014/main" xmlns="" id="{44641C1C-247D-4976-A330-75D3B8320011}"/>
              </a:ext>
            </a:extLst>
          </p:cNvPr>
          <p:cNvSpPr txBox="1"/>
          <p:nvPr/>
        </p:nvSpPr>
        <p:spPr>
          <a:xfrm>
            <a:off x="6732240" y="4731990"/>
            <a:ext cx="2406769" cy="276999"/>
          </a:xfrm>
          <a:prstGeom prst="rect">
            <a:avLst/>
          </a:prstGeom>
          <a:noFill/>
        </p:spPr>
        <p:txBody>
          <a:bodyPr wrap="square" rtlCol="0">
            <a:spAutoFit/>
          </a:bodyPr>
          <a:lstStyle/>
          <a:p>
            <a:pPr algn="r"/>
            <a:r>
              <a:rPr lang="en-US" sz="1200" dirty="0">
                <a:solidFill>
                  <a:schemeClr val="tx1">
                    <a:lumMod val="65000"/>
                    <a:lumOff val="35000"/>
                  </a:schemeClr>
                </a:solidFill>
              </a:rPr>
              <a:t>www.yeae.am</a:t>
            </a:r>
          </a:p>
        </p:txBody>
      </p:sp>
    </p:spTree>
    <p:extLst>
      <p:ext uri="{BB962C8B-B14F-4D97-AF65-F5344CB8AC3E}">
        <p14:creationId xmlns:p14="http://schemas.microsoft.com/office/powerpoint/2010/main" val="30309489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600</Words>
  <Application>Microsoft Office PowerPoint</Application>
  <PresentationFormat>Экран (16:9)</PresentationFormat>
  <Paragraphs>162</Paragraphs>
  <Slides>17</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Презентация PowerPoint</vt:lpstr>
      <vt:lpstr>Презентация PowerPoint</vt:lpstr>
      <vt:lpstr>Презентация PowerPoint</vt:lpstr>
      <vt:lpstr>Система тестирования автомобильных радаров</vt:lpstr>
      <vt:lpstr>Презентация PowerPoint</vt:lpstr>
      <vt:lpstr>Система имитации внешней среды для автомобильных лидаров</vt:lpstr>
      <vt:lpstr>Презентация PowerPoint</vt:lpstr>
      <vt:lpstr>Система совместного тестирования камеры и ЭБУ</vt:lpstr>
      <vt:lpstr>Презентация PowerPoint</vt:lpstr>
      <vt:lpstr>Презентация PowerPoint</vt:lpstr>
      <vt:lpstr>Параметрический тест</vt:lpstr>
      <vt:lpstr>Функциональный тест (HIL)</vt:lpstr>
      <vt:lpstr>Имитатор ГНСС Сигналов</vt:lpstr>
      <vt:lpstr>Симуляция координат и движения</vt:lpstr>
      <vt:lpstr>Скриптовый режим</vt:lpstr>
      <vt:lpstr>Работа в реальном времени </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Dima</dc:creator>
  <cp:lastModifiedBy>admin</cp:lastModifiedBy>
  <cp:revision>53</cp:revision>
  <dcterms:created xsi:type="dcterms:W3CDTF">2017-11-14T14:47:14Z</dcterms:created>
  <dcterms:modified xsi:type="dcterms:W3CDTF">2018-11-19T08:01:12Z</dcterms:modified>
</cp:coreProperties>
</file>