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4" r:id="rId3"/>
  </p:sldMasterIdLst>
  <p:notesMasterIdLst>
    <p:notesMasterId r:id="rId32"/>
  </p:notesMasterIdLst>
  <p:sldIdLst>
    <p:sldId id="297" r:id="rId4"/>
    <p:sldId id="298" r:id="rId5"/>
    <p:sldId id="258" r:id="rId6"/>
    <p:sldId id="257" r:id="rId7"/>
    <p:sldId id="261" r:id="rId8"/>
    <p:sldId id="267" r:id="rId9"/>
    <p:sldId id="260" r:id="rId10"/>
    <p:sldId id="275" r:id="rId11"/>
    <p:sldId id="278" r:id="rId12"/>
    <p:sldId id="276" r:id="rId13"/>
    <p:sldId id="263" r:id="rId14"/>
    <p:sldId id="265" r:id="rId15"/>
    <p:sldId id="266" r:id="rId16"/>
    <p:sldId id="262" r:id="rId17"/>
    <p:sldId id="264" r:id="rId18"/>
    <p:sldId id="271" r:id="rId19"/>
    <p:sldId id="272" r:id="rId20"/>
    <p:sldId id="289" r:id="rId21"/>
    <p:sldId id="295" r:id="rId22"/>
    <p:sldId id="283" r:id="rId23"/>
    <p:sldId id="280" r:id="rId24"/>
    <p:sldId id="282" r:id="rId25"/>
    <p:sldId id="287" r:id="rId26"/>
    <p:sldId id="291" r:id="rId27"/>
    <p:sldId id="296" r:id="rId28"/>
    <p:sldId id="293" r:id="rId29"/>
    <p:sldId id="281" r:id="rId30"/>
    <p:sldId id="290" r:id="rId3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04" y="-3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42D30-7B62-4C75-843A-D7AC00500179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7425B-7FAD-48BA-81D7-8B9F24972F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47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7425B-7FAD-48BA-81D7-8B9F24972F1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657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7425B-7FAD-48BA-81D7-8B9F24972F1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657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7425B-7FAD-48BA-81D7-8B9F24972F1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74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37B7C-D299-4A0E-ADF1-CAB971729EE0}" type="datetime1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16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A428-ACB8-4185-A864-F79E22FF035C}" type="datetime1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74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592FD-F5A7-40E9-BF82-34D1ED9E2C98}" type="datetime1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108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917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6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89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536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76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3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8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98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6E31-09E2-45AB-AAA6-3A662A987A36}" type="datetime1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336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315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09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523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760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6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06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291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47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952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82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A87BA-4D64-47CD-A419-FDD5C872CFD4}" type="datetime1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384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52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997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0917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87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16A71-BC5F-410E-96EF-BF842D9D990F}" type="datetime1">
              <a:rPr lang="ru-RU" smtClean="0"/>
              <a:t>20.11.2018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10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15E9-2E6E-46E7-91C2-BFD19D691BDC}" type="datetime1">
              <a:rPr lang="ru-RU" smtClean="0"/>
              <a:t>20.11.2018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809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7583-33BB-4B41-AC58-1057C2CD50B5}" type="datetime1">
              <a:rPr lang="ru-RU" smtClean="0"/>
              <a:t>20.11.2018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161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CCC08-209F-4237-8C8F-DFFD16A52013}" type="datetime1">
              <a:rPr lang="ru-RU" smtClean="0"/>
              <a:t>20.11.2018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395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41F4-3C54-4AF8-AAE8-797F21A8EE43}" type="datetime1">
              <a:rPr lang="ru-RU" smtClean="0"/>
              <a:t>20.11.2018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91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C84A-6154-48D9-AD6A-638B960E9023}" type="datetime1">
              <a:rPr lang="ru-RU" smtClean="0"/>
              <a:t>20.11.2018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56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195F6-4EEE-49A1-BCB6-777285BBDF31}" type="datetime1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30C69-503F-49DB-80D5-C8B5463A9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43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E968F-BD55-4EC2-88EF-22CAADCA85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47ED8-D625-4647-8033-B80FB8DF3D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48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a.europa.eu/system/files/reports/gnss_mr_2017.p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a.europa.eu/system/files/reports/gnss_mr_2017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jpeg"/><Relationship Id="rId7" Type="http://schemas.openxmlformats.org/officeDocument/2006/relationships/hyperlink" Target="http://www.unmanned.ru/" TargetMode="External"/><Relationship Id="rId12" Type="http://schemas.openxmlformats.org/officeDocument/2006/relationships/image" Target="../media/image6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56.jpeg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microsoft.com/office/2007/relationships/hdphoto" Target="../media/hdphoto4.wdp"/><Relationship Id="rId7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7560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1D5E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ШЕБШАЕВИЧ</a:t>
            </a:r>
            <a:endParaRPr lang="ru-RU" sz="4800" dirty="0" smtClean="0">
              <a:solidFill>
                <a:srgbClr val="1D5E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800" dirty="0" smtClean="0">
                <a:solidFill>
                  <a:srgbClr val="1D5E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БОРИС ВАЛЕНТИНОВИЧ</a:t>
            </a:r>
            <a:endParaRPr lang="ru-RU" sz="4800" dirty="0">
              <a:solidFill>
                <a:srgbClr val="1D5E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07519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Высокоточное позиционирование объектов</a:t>
            </a:r>
          </a:p>
        </p:txBody>
      </p:sp>
    </p:spTree>
    <p:extLst>
      <p:ext uri="{BB962C8B-B14F-4D97-AF65-F5344CB8AC3E}">
        <p14:creationId xmlns:p14="http://schemas.microsoft.com/office/powerpoint/2010/main" val="294448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627534"/>
            <a:ext cx="9144000" cy="519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СЕТЕЙ ПДБС В РОССИИ</a:t>
            </a:r>
          </a:p>
        </p:txBody>
      </p:sp>
      <p:sp>
        <p:nvSpPr>
          <p:cNvPr id="23" name="Объект 2"/>
          <p:cNvSpPr>
            <a:spLocks noGrp="1"/>
          </p:cNvSpPr>
          <p:nvPr>
            <p:ph idx="1"/>
          </p:nvPr>
        </p:nvSpPr>
        <p:spPr>
          <a:xfrm>
            <a:off x="0" y="1131590"/>
            <a:ext cx="9143999" cy="971656"/>
          </a:xfrm>
        </p:spPr>
        <p:txBody>
          <a:bodyPr anchor="ctr" anchorCtr="0">
            <a:noAutofit/>
          </a:bodyPr>
          <a:lstStyle/>
          <a:p>
            <a:pPr marL="0" indent="361950" algn="just">
              <a:spcBef>
                <a:spcPts val="1200"/>
              </a:spcBef>
              <a:buNone/>
            </a:pPr>
            <a:r>
              <a:rPr lang="ru-RU" sz="1600" dirty="0" smtClean="0"/>
              <a:t>На территории Российской федерации, в соответствии с ФЦП «Поддержание, развитие и использование системы ГЛОНАСС на 2012-2020 годы», наземная инфраструктура ГНСС активно развивается на региональном и федеральном уровне при государственно-частном партнерстве.</a:t>
            </a:r>
            <a:endParaRPr lang="en-US" sz="1600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10</a:t>
            </a:fld>
            <a:endParaRPr lang="ru-RU"/>
          </a:p>
        </p:txBody>
      </p:sp>
      <p:pic>
        <p:nvPicPr>
          <p:cNvPr id="20" name="Picture 4" descr="Сети базовых станц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91698"/>
            <a:ext cx="2650280" cy="1551066"/>
          </a:xfrm>
          <a:prstGeom prst="rect">
            <a:avLst/>
          </a:prstGeom>
          <a:noFill/>
        </p:spPr>
      </p:pic>
      <p:pic>
        <p:nvPicPr>
          <p:cNvPr id="26" name="Picture 4" descr="Сеть станций республики Ком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7229" y="2247751"/>
            <a:ext cx="1964651" cy="2016224"/>
          </a:xfrm>
          <a:prstGeom prst="rect">
            <a:avLst/>
          </a:prstGeom>
          <a:noFill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/>
          <a:srcRect l="4016" t="11526" r="26954" b="5844"/>
          <a:stretch>
            <a:fillRect/>
          </a:stretch>
        </p:blipFill>
        <p:spPr bwMode="auto">
          <a:xfrm>
            <a:off x="2915816" y="2491000"/>
            <a:ext cx="2200138" cy="155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6298" t="26113" r="55277" b="14447"/>
          <a:stretch/>
        </p:blipFill>
        <p:spPr bwMode="auto">
          <a:xfrm>
            <a:off x="5244024" y="2491698"/>
            <a:ext cx="1717920" cy="159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/>
          <p:cNvSpPr/>
          <p:nvPr/>
        </p:nvSpPr>
        <p:spPr>
          <a:xfrm>
            <a:off x="323528" y="4122503"/>
            <a:ext cx="2520280" cy="268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dirty="0" smtClean="0">
                <a:latin typeface="Calibri" panose="020F0502020204030204" pitchFamily="34" charset="0"/>
              </a:rPr>
              <a:t>Республика Татарстан</a:t>
            </a:r>
            <a:endParaRPr lang="ru-RU" sz="1400" dirty="0">
              <a:latin typeface="Calibri" panose="020F050202020403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915816" y="4121805"/>
            <a:ext cx="2200138" cy="268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dirty="0" smtClean="0">
                <a:latin typeface="Calibri" panose="020F0502020204030204" pitchFamily="34" charset="0"/>
              </a:rPr>
              <a:t>Новосибирская область</a:t>
            </a:r>
            <a:endParaRPr lang="ru-RU" sz="1400" dirty="0">
              <a:latin typeface="Calibri" panose="020F050202020403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230296" y="4122503"/>
            <a:ext cx="1731648" cy="268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dirty="0" smtClean="0">
                <a:latin typeface="Calibri" panose="020F0502020204030204" pitchFamily="34" charset="0"/>
              </a:rPr>
              <a:t>Тюменская область</a:t>
            </a:r>
            <a:endParaRPr lang="ru-RU" sz="1400" dirty="0">
              <a:latin typeface="Calibri" panose="020F050202020403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189420" y="4319479"/>
            <a:ext cx="1731648" cy="268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dirty="0" smtClean="0">
                <a:latin typeface="Calibri" panose="020F0502020204030204" pitchFamily="34" charset="0"/>
              </a:rPr>
              <a:t>Республика Коми</a:t>
            </a:r>
            <a:endParaRPr lang="ru-RU" sz="1400" dirty="0">
              <a:latin typeface="Calibri" panose="020F0502020204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1520" y="4589135"/>
            <a:ext cx="80506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/>
              <a:t>Источник: </a:t>
            </a:r>
            <a:r>
              <a:rPr lang="ru-RU" sz="1050" dirty="0" err="1"/>
              <a:t>Карпик</a:t>
            </a:r>
            <a:r>
              <a:rPr lang="ru-RU" sz="1050" dirty="0"/>
              <a:t>, А.П. </a:t>
            </a:r>
            <a:r>
              <a:rPr lang="ru-RU" sz="1050" i="1" dirty="0"/>
              <a:t>Геодезические сети в эпоху больших данных </a:t>
            </a:r>
            <a:r>
              <a:rPr lang="ru-RU" sz="1050" dirty="0" smtClean="0"/>
              <a:t>/ А.П</a:t>
            </a:r>
            <a:r>
              <a:rPr lang="ru-RU" sz="1050" dirty="0"/>
              <a:t>. </a:t>
            </a:r>
            <a:r>
              <a:rPr lang="ru-RU" sz="1050" dirty="0" err="1"/>
              <a:t>Карпик</a:t>
            </a:r>
            <a:r>
              <a:rPr lang="ru-RU" sz="1050" dirty="0"/>
              <a:t>, К.М. Антонович, Л.А. </a:t>
            </a:r>
            <a:r>
              <a:rPr lang="ru-RU" sz="1050" dirty="0" err="1"/>
              <a:t>Липатников</a:t>
            </a:r>
            <a:r>
              <a:rPr lang="ru-RU" sz="1050" dirty="0"/>
              <a:t>, Н.С. Косарев // </a:t>
            </a:r>
            <a:r>
              <a:rPr lang="ru-RU" sz="1050" dirty="0" err="1"/>
              <a:t>Интерэкспо</a:t>
            </a:r>
            <a:r>
              <a:rPr lang="ru-RU" sz="1050" dirty="0"/>
              <a:t> ГЕО-Сибирь-2018. XI</a:t>
            </a:r>
            <a:r>
              <a:rPr lang="en-US" sz="1050" dirty="0"/>
              <a:t>V</a:t>
            </a:r>
            <a:r>
              <a:rPr lang="ru-RU" sz="1050" dirty="0"/>
              <a:t> </a:t>
            </a:r>
            <a:r>
              <a:rPr lang="ru-RU" sz="1050" dirty="0" err="1"/>
              <a:t>Междунар</a:t>
            </a:r>
            <a:r>
              <a:rPr lang="ru-RU" sz="1050" dirty="0"/>
              <a:t>. науч. </a:t>
            </a:r>
            <a:r>
              <a:rPr lang="ru-RU" sz="1050" dirty="0" err="1"/>
              <a:t>конгр</a:t>
            </a:r>
            <a:r>
              <a:rPr lang="ru-RU" sz="1050" dirty="0"/>
              <a:t>., 25–27 апреля 2018 г., </a:t>
            </a:r>
            <a:r>
              <a:rPr lang="ru-RU" sz="1050" dirty="0" smtClean="0"/>
              <a:t>Новосибирск. 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354620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9582"/>
            <a:ext cx="8640960" cy="3672408"/>
          </a:xfrm>
        </p:spPr>
        <p:txBody>
          <a:bodyPr anchor="ctr" anchorCtr="0">
            <a:normAutofit fontScale="77500" lnSpcReduction="20000"/>
          </a:bodyPr>
          <a:lstStyle/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ru-RU" dirty="0" smtClean="0"/>
              <a:t>Внедрение приема сигналов космических аппаратов (КА) всех ГНСС</a:t>
            </a:r>
            <a:r>
              <a:rPr lang="en-US" dirty="0" smtClean="0"/>
              <a:t>;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ru-RU" dirty="0" smtClean="0"/>
              <a:t>Общий рост вычислительных мощностей аппаратуры и внедрение дополнительных датчиков для решения различных задач и повышения качества измерений;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ru-RU" dirty="0" smtClean="0"/>
              <a:t>Совершенствование </a:t>
            </a:r>
            <a:r>
              <a:rPr lang="ru-RU" spc="-100" dirty="0" smtClean="0"/>
              <a:t>методов борьбы с дестабилизирующими факторами </a:t>
            </a:r>
            <a:r>
              <a:rPr lang="ru-RU" dirty="0" smtClean="0"/>
              <a:t>(срывы фазовых наблюдений, </a:t>
            </a:r>
            <a:r>
              <a:rPr lang="ru-RU" dirty="0" err="1" smtClean="0"/>
              <a:t>многопутность</a:t>
            </a:r>
            <a:r>
              <a:rPr lang="ru-RU" dirty="0" smtClean="0"/>
              <a:t>).</a:t>
            </a:r>
            <a:endParaRPr lang="en-US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11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627534"/>
            <a:ext cx="9144000" cy="519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АППАРАТУРЫ ПОТРЕБИТЕЛЕЙ ГНСС</a:t>
            </a:r>
          </a:p>
        </p:txBody>
      </p:sp>
    </p:spTree>
    <p:extLst>
      <p:ext uri="{BB962C8B-B14F-4D97-AF65-F5344CB8AC3E}">
        <p14:creationId xmlns:p14="http://schemas.microsoft.com/office/powerpoint/2010/main" val="410119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82515"/>
            <a:ext cx="8229600" cy="345486"/>
          </a:xfrm>
        </p:spPr>
        <p:txBody>
          <a:bodyPr anchor="ctr" anchorCtr="0">
            <a:normAutofit fontScale="70000" lnSpcReduction="20000"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ru-RU" sz="2400" dirty="0" smtClean="0"/>
              <a:t>Внедрение приема сигналов КА всех систем</a:t>
            </a:r>
            <a:r>
              <a:rPr lang="en-US" sz="2400" dirty="0" smtClean="0"/>
              <a:t> </a:t>
            </a:r>
            <a:r>
              <a:rPr lang="ru-RU" sz="2400" dirty="0" smtClean="0"/>
              <a:t>в аппаратуру потребителей ГНСС*</a:t>
            </a:r>
            <a:endParaRPr lang="en-US" sz="2400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12</a:t>
            </a:fld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2710" y="1491071"/>
            <a:ext cx="4991538" cy="308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3568" y="4661143"/>
            <a:ext cx="76237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/>
              <a:t>Источник: </a:t>
            </a:r>
            <a:r>
              <a:rPr lang="en-US" sz="1050" dirty="0" smtClean="0"/>
              <a:t>GNSS </a:t>
            </a:r>
            <a:r>
              <a:rPr lang="en-US" sz="1050" dirty="0"/>
              <a:t>Market report </a:t>
            </a:r>
            <a:r>
              <a:rPr lang="ru-RU" sz="1050" dirty="0" smtClean="0"/>
              <a:t>2017</a:t>
            </a:r>
            <a:r>
              <a:rPr lang="en-US" sz="1050" dirty="0" smtClean="0"/>
              <a:t>/ </a:t>
            </a:r>
            <a:r>
              <a:rPr lang="en-US" sz="1050" dirty="0"/>
              <a:t>GSA Europe [</a:t>
            </a:r>
            <a:r>
              <a:rPr lang="en-US" sz="1050" dirty="0" err="1"/>
              <a:t>Elecrtronic</a:t>
            </a:r>
            <a:r>
              <a:rPr lang="en-US" sz="1050" dirty="0"/>
              <a:t> resource] </a:t>
            </a:r>
            <a:r>
              <a:rPr lang="ru-RU" sz="1050" dirty="0"/>
              <a:t>Режим доступа</a:t>
            </a:r>
            <a:r>
              <a:rPr lang="en-US" sz="1050" dirty="0"/>
              <a:t>: </a:t>
            </a:r>
            <a:r>
              <a:rPr lang="en-US" sz="1050" u="sng" dirty="0">
                <a:hlinkClick r:id="rId3"/>
              </a:rPr>
              <a:t>https://www.gsa.europa.eu/system/files/reports/gnss_mr_2017.pdf</a:t>
            </a:r>
            <a:endParaRPr lang="ru-RU" sz="105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0" y="627534"/>
            <a:ext cx="9144000" cy="519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АППАРАТУРЫ ПОТРЕБИТЕЛЕЙ ГНСС</a:t>
            </a:r>
          </a:p>
        </p:txBody>
      </p:sp>
    </p:spTree>
    <p:extLst>
      <p:ext uri="{BB962C8B-B14F-4D97-AF65-F5344CB8AC3E}">
        <p14:creationId xmlns:p14="http://schemas.microsoft.com/office/powerpoint/2010/main" val="77696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08448"/>
            <a:ext cx="6330852" cy="3095550"/>
          </a:xfrm>
        </p:spPr>
        <p:txBody>
          <a:bodyPr anchor="ctr" anchorCtr="0">
            <a:normAutofit fontScale="77500" lnSpcReduction="20000"/>
          </a:bodyPr>
          <a:lstStyle/>
          <a:p>
            <a:pPr lvl="1">
              <a:spcBef>
                <a:spcPts val="1200"/>
              </a:spcBef>
            </a:pPr>
            <a:r>
              <a:rPr lang="ru-RU" sz="2000" dirty="0" smtClean="0"/>
              <a:t>увеличение числа каналов приема спутниковых сигналов (вплоть до 500+ для современных </a:t>
            </a:r>
            <a:r>
              <a:rPr lang="ru-RU" sz="2000" dirty="0" err="1" smtClean="0"/>
              <a:t>мультичастотных</a:t>
            </a:r>
            <a:r>
              <a:rPr lang="ru-RU" sz="2000" dirty="0" smtClean="0"/>
              <a:t> приемников);</a:t>
            </a:r>
          </a:p>
          <a:p>
            <a:pPr lvl="1">
              <a:spcBef>
                <a:spcPts val="1200"/>
              </a:spcBef>
            </a:pPr>
            <a:r>
              <a:rPr lang="ru-RU" sz="2000" dirty="0" smtClean="0"/>
              <a:t>датчики наклона антенны (для позиционирования недоступных объектов);</a:t>
            </a:r>
          </a:p>
          <a:p>
            <a:pPr lvl="1">
              <a:spcBef>
                <a:spcPts val="1200"/>
              </a:spcBef>
            </a:pPr>
            <a:r>
              <a:rPr lang="ru-RU" sz="2000" dirty="0" smtClean="0"/>
              <a:t>совмещение с МЭМС ИНС (улучшенная обработка кинематических траекторий);</a:t>
            </a:r>
          </a:p>
          <a:p>
            <a:pPr lvl="1">
              <a:spcBef>
                <a:spcPts val="1200"/>
              </a:spcBef>
            </a:pPr>
            <a:r>
              <a:rPr lang="ru-RU" sz="2000" dirty="0" smtClean="0"/>
              <a:t>общее повышение автоматизации за счет развития внутреннего ПО аппаратуры и контроллеров;</a:t>
            </a:r>
          </a:p>
          <a:p>
            <a:pPr lvl="1">
              <a:spcBef>
                <a:spcPts val="1200"/>
              </a:spcBef>
            </a:pPr>
            <a:r>
              <a:rPr lang="ru-RU" sz="2000" dirty="0" smtClean="0"/>
              <a:t>создание полевых программ на универсальных платформах (например, </a:t>
            </a:r>
            <a:r>
              <a:rPr lang="en-US" sz="2000" dirty="0" smtClean="0"/>
              <a:t>Android</a:t>
            </a:r>
            <a:r>
              <a:rPr lang="ru-RU" sz="2000" dirty="0" smtClean="0"/>
              <a:t>) для применения гаджетов в качестве контроллеров.</a:t>
            </a:r>
            <a:endParaRPr lang="en-US" sz="2000" dirty="0" smtClean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13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04" y="109051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spcBef>
                <a:spcPts val="1200"/>
              </a:spcBef>
            </a:pPr>
            <a:r>
              <a:rPr lang="ru-RU" dirty="0" smtClean="0"/>
              <a:t>Общий рост вычислительных мощностей аппаратуры и внедрение дополнительных датчиков для решения различных задач и повышения качества измерений: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0" y="627534"/>
            <a:ext cx="9144000" cy="519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АППАРАТУРЫ ПОТРЕБИТЕЛЕЙ ГНСС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410" y="1635646"/>
            <a:ext cx="2543006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7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03598"/>
            <a:ext cx="8640960" cy="3603848"/>
          </a:xfrm>
        </p:spPr>
        <p:txBody>
          <a:bodyPr anchor="ctr" anchorCtr="0">
            <a:normAutofit/>
          </a:bodyPr>
          <a:lstStyle/>
          <a:p>
            <a:pPr algn="just">
              <a:spcBef>
                <a:spcPts val="1200"/>
              </a:spcBef>
            </a:pPr>
            <a:r>
              <a:rPr lang="ru-RU" sz="2400" dirty="0" smtClean="0"/>
              <a:t>Поддержание общеземных </a:t>
            </a:r>
            <a:r>
              <a:rPr lang="ru-RU" sz="2400" dirty="0" err="1" smtClean="0"/>
              <a:t>референцных</a:t>
            </a:r>
            <a:r>
              <a:rPr lang="ru-RU" sz="2400" dirty="0" smtClean="0"/>
              <a:t> сетей (</a:t>
            </a:r>
            <a:r>
              <a:rPr lang="en-US" sz="2400" dirty="0" smtClean="0"/>
              <a:t>ITRF</a:t>
            </a:r>
            <a:r>
              <a:rPr lang="ru-RU" sz="2400" dirty="0" smtClean="0"/>
              <a:t>)</a:t>
            </a:r>
            <a:r>
              <a:rPr lang="en-US" sz="2400" dirty="0" smtClean="0"/>
              <a:t>;</a:t>
            </a:r>
          </a:p>
          <a:p>
            <a:pPr algn="just">
              <a:spcBef>
                <a:spcPts val="1200"/>
              </a:spcBef>
            </a:pPr>
            <a:r>
              <a:rPr lang="ru-RU" sz="2400" dirty="0" smtClean="0"/>
              <a:t>Ввод систем координат ПЗ90.11 и ГСК2011;</a:t>
            </a:r>
          </a:p>
          <a:p>
            <a:pPr algn="just">
              <a:spcBef>
                <a:spcPts val="1200"/>
              </a:spcBef>
            </a:pPr>
            <a:r>
              <a:rPr lang="ru-RU" sz="2400" dirty="0" smtClean="0"/>
              <a:t>Ввод новых моделей геоидов (глобальных и локальных) например, ГАО2012.</a:t>
            </a:r>
          </a:p>
          <a:p>
            <a:pPr algn="just">
              <a:spcBef>
                <a:spcPts val="1200"/>
              </a:spcBef>
            </a:pPr>
            <a:r>
              <a:rPr lang="ru-RU" sz="2400" dirty="0" smtClean="0"/>
              <a:t>Перевод местных СК на основу СК95, уточнение параметров пересчета.</a:t>
            </a:r>
            <a:endParaRPr lang="en-US" sz="2400" dirty="0" smtClean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14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627534"/>
            <a:ext cx="9144000" cy="519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КООРДИНАТНО-ВРЕМЕННОЙ ОСНОВЫ</a:t>
            </a:r>
          </a:p>
        </p:txBody>
      </p:sp>
    </p:spTree>
    <p:extLst>
      <p:ext uri="{BB962C8B-B14F-4D97-AF65-F5344CB8AC3E}">
        <p14:creationId xmlns:p14="http://schemas.microsoft.com/office/powerpoint/2010/main" val="226899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251520" y="1275606"/>
            <a:ext cx="8712968" cy="36004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Анализ текущих областей применения ГНСС (% от производимых устройств)</a:t>
            </a:r>
            <a:endParaRPr lang="ru-RU" dirty="0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15</a:t>
            </a:fld>
            <a:endParaRPr lang="ru-RU"/>
          </a:p>
        </p:txBody>
      </p:sp>
      <p:pic>
        <p:nvPicPr>
          <p:cNvPr id="13" name="Рисунок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779662"/>
            <a:ext cx="6573872" cy="24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898104" y="4491865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/>
              <a:t>Источник: </a:t>
            </a:r>
            <a:r>
              <a:rPr lang="en-US" sz="1000" dirty="0" smtClean="0"/>
              <a:t>GNSS </a:t>
            </a:r>
            <a:r>
              <a:rPr lang="en-US" sz="1000" dirty="0"/>
              <a:t>Market report </a:t>
            </a:r>
            <a:r>
              <a:rPr lang="ru-RU" sz="1000" dirty="0" smtClean="0"/>
              <a:t>2017</a:t>
            </a:r>
            <a:r>
              <a:rPr lang="en-US" sz="1000" dirty="0" smtClean="0"/>
              <a:t>/ </a:t>
            </a:r>
            <a:r>
              <a:rPr lang="en-US" sz="1000" dirty="0"/>
              <a:t>GSA Europe [</a:t>
            </a:r>
            <a:r>
              <a:rPr lang="en-US" sz="1000" dirty="0" err="1"/>
              <a:t>Elecrtronic</a:t>
            </a:r>
            <a:r>
              <a:rPr lang="en-US" sz="1000" dirty="0"/>
              <a:t> resource] </a:t>
            </a:r>
            <a:r>
              <a:rPr lang="ru-RU" sz="1000" dirty="0"/>
              <a:t>Режим доступа</a:t>
            </a:r>
            <a:r>
              <a:rPr lang="en-US" sz="1000" dirty="0"/>
              <a:t>: </a:t>
            </a:r>
            <a:r>
              <a:rPr lang="en-US" sz="1000" u="sng" dirty="0">
                <a:hlinkClick r:id="rId3"/>
              </a:rPr>
              <a:t>https://www.gsa.europa.eu/system/files/reports/gnss_mr_2017.pdf</a:t>
            </a:r>
            <a:endParaRPr lang="ru-RU" sz="1000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0" y="627534"/>
            <a:ext cx="9144000" cy="519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ПОЯВЛЕНИЕ НОВЫХ ОБЛАСТЕЙ ПРИМЕНЕНИЯ ГНСС-ТЕХНОЛОГИЙ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237326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9624"/>
            <a:ext cx="8640960" cy="720080"/>
          </a:xfrm>
        </p:spPr>
        <p:txBody>
          <a:bodyPr anchor="ctr" anchorCtr="0">
            <a:noAutofit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ru-RU" sz="2000" dirty="0" smtClean="0"/>
              <a:t>Повышение точности и надежности ГНСС в совокупности с развитием различных отраслей производства и инженерии</a:t>
            </a:r>
            <a:endParaRPr lang="en-US" sz="2000" dirty="0" smtClean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16</a:t>
            </a:fld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413792" y="2427735"/>
            <a:ext cx="8406680" cy="1944215"/>
            <a:chOff x="432048" y="4941168"/>
            <a:chExt cx="8406680" cy="2711014"/>
          </a:xfrm>
        </p:grpSpPr>
        <p:sp>
          <p:nvSpPr>
            <p:cNvPr id="6" name="TextBox 5"/>
            <p:cNvSpPr txBox="1"/>
            <p:nvPr/>
          </p:nvSpPr>
          <p:spPr>
            <a:xfrm>
              <a:off x="432048" y="6197622"/>
              <a:ext cx="8406680" cy="14545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457200" indent="-45720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ru-RU" sz="2000" dirty="0" smtClean="0"/>
                <a:t>Применение ГНСС </a:t>
              </a:r>
              <a:r>
                <a:rPr lang="ru-RU" sz="2000" dirty="0"/>
                <a:t>в</a:t>
              </a:r>
              <a:r>
                <a:rPr lang="ru-RU" sz="2000" dirty="0" smtClean="0"/>
                <a:t> автоматизированных геодезических систем;</a:t>
              </a:r>
            </a:p>
            <a:p>
              <a:pPr marL="457200" indent="-457200">
                <a:spcBef>
                  <a:spcPts val="1200"/>
                </a:spcBef>
                <a:buFont typeface="Arial" panose="020B0604020202020204" pitchFamily="34" charset="0"/>
                <a:buChar char="•"/>
              </a:pPr>
              <a:r>
                <a:rPr lang="ru-RU" sz="2000" dirty="0" smtClean="0"/>
                <a:t>Позиционирование беспилотных систем (наземных и авиационных).</a:t>
              </a:r>
              <a:endParaRPr lang="en-US" sz="2000" dirty="0"/>
            </a:p>
          </p:txBody>
        </p:sp>
        <p:sp>
          <p:nvSpPr>
            <p:cNvPr id="7" name="Стрелка вниз 6"/>
            <p:cNvSpPr/>
            <p:nvPr/>
          </p:nvSpPr>
          <p:spPr>
            <a:xfrm>
              <a:off x="5940152" y="4941168"/>
              <a:ext cx="1152128" cy="79208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" name="Стрелка вниз 7"/>
            <p:cNvSpPr/>
            <p:nvPr/>
          </p:nvSpPr>
          <p:spPr>
            <a:xfrm>
              <a:off x="4140460" y="4941168"/>
              <a:ext cx="1152128" cy="79208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" name="Стрелка вниз 8"/>
            <p:cNvSpPr/>
            <p:nvPr/>
          </p:nvSpPr>
          <p:spPr>
            <a:xfrm>
              <a:off x="2267744" y="4941168"/>
              <a:ext cx="1152128" cy="79208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0" name="Стрелка вниз 9"/>
            <p:cNvSpPr/>
            <p:nvPr/>
          </p:nvSpPr>
          <p:spPr>
            <a:xfrm>
              <a:off x="432048" y="4941168"/>
              <a:ext cx="1152128" cy="79208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1" name="Стрелка вниз 10"/>
            <p:cNvSpPr/>
            <p:nvPr/>
          </p:nvSpPr>
          <p:spPr>
            <a:xfrm>
              <a:off x="7596336" y="4941168"/>
              <a:ext cx="1152128" cy="79208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18" name="Заголовок 1"/>
          <p:cNvSpPr txBox="1">
            <a:spLocks/>
          </p:cNvSpPr>
          <p:nvPr/>
        </p:nvSpPr>
        <p:spPr>
          <a:xfrm>
            <a:off x="0" y="627534"/>
            <a:ext cx="9144000" cy="519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ПОЯВЛЕНИЕ НОВЫХ ОБЛАСТЕЙ ПРИМЕНЕНИЯ ГНСС-ТЕХНОЛОГИЙ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296732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19" y="1347614"/>
            <a:ext cx="5211310" cy="35283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ГНСС активно внедряется для мониторинга деформации сооружений и природных объектов. Как правило, используются сети и комбинированные системы, совмещающие ГНСС, например, с роботизированными тахеометрами и другими современными техническими средствами.</a:t>
            </a:r>
          </a:p>
          <a:p>
            <a:pPr marL="0" indent="0">
              <a:buNone/>
            </a:pPr>
            <a:r>
              <a:rPr lang="ru-RU" sz="1800" dirty="0" smtClean="0"/>
              <a:t>Точность таких систем за счет применения относительного метода позиционирования, высокоточной ГНСС-аппаратуры и дополнительных программно-аппаратных средств достигает первых миллиметров.</a:t>
            </a:r>
            <a:endParaRPr lang="ru-RU" sz="1800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17</a:t>
            </a:fld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0" y="627533"/>
            <a:ext cx="9144000" cy="7551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ГНСС-ТЕХНОЛОГИЙ ДЛЯ АВТОМАТИЗИРОВАННЫХ ГЕОДЕЗИЧЕСКИХ СИСТЕМ</a:t>
            </a:r>
          </a:p>
        </p:txBody>
      </p:sp>
      <p:pic>
        <p:nvPicPr>
          <p:cNvPr id="6146" name="Picture 2" descr="G:\Шевчук\ШЕВЧУК\14-11-18\goca_proj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1382664"/>
            <a:ext cx="3012809" cy="313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бъект 3"/>
          <p:cNvSpPr txBox="1">
            <a:spLocks/>
          </p:cNvSpPr>
          <p:nvPr/>
        </p:nvSpPr>
        <p:spPr>
          <a:xfrm>
            <a:off x="5593433" y="4515966"/>
            <a:ext cx="2939007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100" dirty="0" smtClean="0"/>
              <a:t>Пример системы автоматизированного мониторинга сооружений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40380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1266081"/>
            <a:ext cx="9144000" cy="72008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800" dirty="0" smtClean="0"/>
              <a:t>Система мониторинга деформаций сооружений также разработана 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800" dirty="0" smtClean="0"/>
              <a:t>на базе геодезической аппаратуры АО «РИРВ».</a:t>
            </a:r>
            <a:endParaRPr lang="ru-RU" sz="1800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18</a:t>
            </a:fld>
            <a:endParaRPr lang="ru-RU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0" y="627534"/>
            <a:ext cx="9144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ГНСС-ТЕХНОЛОГИЙ ДЛЯ АВТОМАТИЗИРОВАННЫХ СИСТЕМ ДЕФОРМАЦИОННОГО МОНИТОРИНГА</a:t>
            </a:r>
          </a:p>
        </p:txBody>
      </p:sp>
      <p:grpSp>
        <p:nvGrpSpPr>
          <p:cNvPr id="14" name="Group 45"/>
          <p:cNvGrpSpPr>
            <a:grpSpLocks/>
          </p:cNvGrpSpPr>
          <p:nvPr/>
        </p:nvGrpSpPr>
        <p:grpSpPr bwMode="auto">
          <a:xfrm>
            <a:off x="4355976" y="3197128"/>
            <a:ext cx="4464496" cy="1750886"/>
            <a:chOff x="501" y="1606"/>
            <a:chExt cx="10560" cy="7057"/>
          </a:xfrm>
        </p:grpSpPr>
        <p:sp>
          <p:nvSpPr>
            <p:cNvPr id="17" name="Text Box 46"/>
            <p:cNvSpPr txBox="1">
              <a:spLocks noChangeArrowheads="1"/>
            </p:cNvSpPr>
            <p:nvPr/>
          </p:nvSpPr>
          <p:spPr bwMode="auto">
            <a:xfrm>
              <a:off x="3355" y="7052"/>
              <a:ext cx="4571" cy="1611"/>
            </a:xfrm>
            <a:prstGeom prst="rect">
              <a:avLst/>
            </a:prstGeom>
            <a:ln>
              <a:solidFill>
                <a:schemeClr val="accent5">
                  <a:lumMod val="50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 anchorCtr="0"/>
            <a:lstStyle/>
            <a:p>
              <a:pPr algn="ctr" eaLnBrk="0" hangingPunct="0"/>
              <a:r>
                <a:rPr lang="ru-RU" sz="1000" dirty="0" smtClean="0"/>
                <a:t>Сервер </a:t>
              </a:r>
              <a:r>
                <a:rPr lang="ru-RU" sz="1000" dirty="0"/>
                <a:t>сети геодинамических наблюдений</a:t>
              </a:r>
              <a:endParaRPr lang="ru-RU" sz="1600" dirty="0"/>
            </a:p>
          </p:txBody>
        </p:sp>
        <p:sp>
          <p:nvSpPr>
            <p:cNvPr id="19" name="Line 47"/>
            <p:cNvSpPr>
              <a:spLocks noChangeShapeType="1"/>
            </p:cNvSpPr>
            <p:nvPr/>
          </p:nvSpPr>
          <p:spPr bwMode="auto">
            <a:xfrm>
              <a:off x="501" y="5448"/>
              <a:ext cx="10560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20" name="Text Box 48"/>
            <p:cNvSpPr txBox="1">
              <a:spLocks noChangeArrowheads="1"/>
            </p:cNvSpPr>
            <p:nvPr/>
          </p:nvSpPr>
          <p:spPr bwMode="auto">
            <a:xfrm>
              <a:off x="1663" y="5002"/>
              <a:ext cx="8374" cy="817"/>
            </a:xfrm>
            <a:prstGeom prst="rect">
              <a:avLst/>
            </a:prstGeom>
            <a:ln>
              <a:solidFill>
                <a:schemeClr val="accent5">
                  <a:lumMod val="50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 anchorCtr="0"/>
            <a:lstStyle/>
            <a:p>
              <a:pPr algn="ctr" eaLnBrk="0" hangingPunct="0"/>
              <a:r>
                <a:rPr lang="ru-RU" sz="1000" dirty="0"/>
                <a:t>Локальная или глобальная сеть (</a:t>
              </a:r>
              <a:r>
                <a:rPr lang="en-US" sz="1000" dirty="0"/>
                <a:t>TCP/IP</a:t>
              </a:r>
              <a:r>
                <a:rPr lang="ru-RU" sz="1000" dirty="0"/>
                <a:t>)</a:t>
              </a:r>
            </a:p>
          </p:txBody>
        </p:sp>
        <p:sp>
          <p:nvSpPr>
            <p:cNvPr id="21" name="Line 49"/>
            <p:cNvSpPr>
              <a:spLocks noChangeShapeType="1"/>
            </p:cNvSpPr>
            <p:nvPr/>
          </p:nvSpPr>
          <p:spPr bwMode="auto">
            <a:xfrm flipV="1">
              <a:off x="5623" y="5926"/>
              <a:ext cx="0" cy="9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22" name="Text Box 50"/>
            <p:cNvSpPr txBox="1">
              <a:spLocks noChangeArrowheads="1"/>
            </p:cNvSpPr>
            <p:nvPr/>
          </p:nvSpPr>
          <p:spPr bwMode="auto">
            <a:xfrm>
              <a:off x="1581" y="2704"/>
              <a:ext cx="1680" cy="1440"/>
            </a:xfrm>
            <a:prstGeom prst="rect">
              <a:avLst/>
            </a:prstGeom>
            <a:ln>
              <a:solidFill>
                <a:schemeClr val="accent5">
                  <a:lumMod val="50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 anchorCtr="0"/>
            <a:lstStyle/>
            <a:p>
              <a:pPr algn="ctr" eaLnBrk="0" hangingPunct="0"/>
              <a:r>
                <a:rPr lang="ru-RU" sz="1000" dirty="0" smtClean="0"/>
                <a:t>Опорная </a:t>
              </a:r>
              <a:r>
                <a:rPr lang="ru-RU" sz="1000" dirty="0"/>
                <a:t>станция</a:t>
              </a:r>
            </a:p>
          </p:txBody>
        </p:sp>
        <p:sp>
          <p:nvSpPr>
            <p:cNvPr id="23" name="Text Box 51"/>
            <p:cNvSpPr txBox="1">
              <a:spLocks noChangeArrowheads="1"/>
            </p:cNvSpPr>
            <p:nvPr/>
          </p:nvSpPr>
          <p:spPr bwMode="auto">
            <a:xfrm>
              <a:off x="5781" y="2584"/>
              <a:ext cx="2160" cy="1560"/>
            </a:xfrm>
            <a:prstGeom prst="rect">
              <a:avLst/>
            </a:prstGeom>
            <a:ln>
              <a:solidFill>
                <a:schemeClr val="accent5">
                  <a:lumMod val="50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 anchorCtr="0"/>
            <a:lstStyle/>
            <a:p>
              <a:pPr algn="ctr" eaLnBrk="0" hangingPunct="0"/>
              <a:r>
                <a:rPr lang="ru-RU" sz="1000" dirty="0" smtClean="0"/>
                <a:t>Контрольная </a:t>
              </a:r>
              <a:r>
                <a:rPr lang="ru-RU" sz="1000" dirty="0"/>
                <a:t>станция</a:t>
              </a:r>
              <a:endParaRPr lang="ru-RU" sz="1600" dirty="0"/>
            </a:p>
          </p:txBody>
        </p:sp>
        <p:sp>
          <p:nvSpPr>
            <p:cNvPr id="24" name="Text Box 52"/>
            <p:cNvSpPr txBox="1">
              <a:spLocks noChangeArrowheads="1"/>
            </p:cNvSpPr>
            <p:nvPr/>
          </p:nvSpPr>
          <p:spPr bwMode="auto">
            <a:xfrm>
              <a:off x="8061" y="2584"/>
              <a:ext cx="2133" cy="1560"/>
            </a:xfrm>
            <a:prstGeom prst="rect">
              <a:avLst/>
            </a:prstGeom>
            <a:ln>
              <a:solidFill>
                <a:schemeClr val="accent5">
                  <a:lumMod val="50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 anchorCtr="0"/>
            <a:lstStyle/>
            <a:p>
              <a:pPr algn="ctr" eaLnBrk="0" hangingPunct="0"/>
              <a:r>
                <a:rPr lang="ru-RU" sz="1000" dirty="0" smtClean="0"/>
                <a:t>Контрольная </a:t>
              </a:r>
              <a:r>
                <a:rPr lang="ru-RU" sz="1000" dirty="0"/>
                <a:t>станция</a:t>
              </a:r>
              <a:endParaRPr lang="ru-RU" sz="1600" dirty="0"/>
            </a:p>
          </p:txBody>
        </p:sp>
        <p:sp>
          <p:nvSpPr>
            <p:cNvPr id="25" name="Line 53"/>
            <p:cNvSpPr>
              <a:spLocks noChangeShapeType="1"/>
            </p:cNvSpPr>
            <p:nvPr/>
          </p:nvSpPr>
          <p:spPr bwMode="auto">
            <a:xfrm>
              <a:off x="6935" y="4144"/>
              <a:ext cx="0" cy="8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26" name="Line 54"/>
            <p:cNvSpPr>
              <a:spLocks noChangeShapeType="1"/>
            </p:cNvSpPr>
            <p:nvPr/>
          </p:nvSpPr>
          <p:spPr bwMode="auto">
            <a:xfrm>
              <a:off x="8854" y="4144"/>
              <a:ext cx="0" cy="8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28" name="Line 56"/>
            <p:cNvSpPr>
              <a:spLocks noChangeShapeType="1"/>
            </p:cNvSpPr>
            <p:nvPr/>
          </p:nvSpPr>
          <p:spPr bwMode="auto">
            <a:xfrm flipV="1">
              <a:off x="2421" y="1624"/>
              <a:ext cx="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29" name="Line 57"/>
            <p:cNvSpPr>
              <a:spLocks noChangeShapeType="1"/>
            </p:cNvSpPr>
            <p:nvPr/>
          </p:nvSpPr>
          <p:spPr bwMode="auto">
            <a:xfrm flipV="1">
              <a:off x="6935" y="1606"/>
              <a:ext cx="0" cy="9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30" name="Line 58"/>
            <p:cNvSpPr>
              <a:spLocks noChangeShapeType="1"/>
            </p:cNvSpPr>
            <p:nvPr/>
          </p:nvSpPr>
          <p:spPr bwMode="auto">
            <a:xfrm flipV="1">
              <a:off x="9034" y="1624"/>
              <a:ext cx="0" cy="9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31" name="Line 59"/>
            <p:cNvSpPr>
              <a:spLocks noChangeShapeType="1"/>
            </p:cNvSpPr>
            <p:nvPr/>
          </p:nvSpPr>
          <p:spPr bwMode="auto">
            <a:xfrm flipV="1">
              <a:off x="2421" y="1624"/>
              <a:ext cx="240" cy="4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32" name="Line 60"/>
            <p:cNvSpPr>
              <a:spLocks noChangeShapeType="1"/>
            </p:cNvSpPr>
            <p:nvPr/>
          </p:nvSpPr>
          <p:spPr bwMode="auto">
            <a:xfrm flipH="1" flipV="1">
              <a:off x="2181" y="1624"/>
              <a:ext cx="240" cy="4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33" name="Line 61"/>
            <p:cNvSpPr>
              <a:spLocks noChangeShapeType="1"/>
            </p:cNvSpPr>
            <p:nvPr/>
          </p:nvSpPr>
          <p:spPr bwMode="auto">
            <a:xfrm flipV="1">
              <a:off x="6935" y="1606"/>
              <a:ext cx="24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34" name="Line 62"/>
            <p:cNvSpPr>
              <a:spLocks noChangeShapeType="1"/>
            </p:cNvSpPr>
            <p:nvPr/>
          </p:nvSpPr>
          <p:spPr bwMode="auto">
            <a:xfrm flipH="1" flipV="1">
              <a:off x="6695" y="1606"/>
              <a:ext cx="24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35" name="Line 63"/>
            <p:cNvSpPr>
              <a:spLocks noChangeShapeType="1"/>
            </p:cNvSpPr>
            <p:nvPr/>
          </p:nvSpPr>
          <p:spPr bwMode="auto">
            <a:xfrm flipV="1">
              <a:off x="9034" y="1624"/>
              <a:ext cx="24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36" name="Line 64"/>
            <p:cNvSpPr>
              <a:spLocks noChangeShapeType="1"/>
            </p:cNvSpPr>
            <p:nvPr/>
          </p:nvSpPr>
          <p:spPr bwMode="auto">
            <a:xfrm flipH="1" flipV="1">
              <a:off x="8794" y="1624"/>
              <a:ext cx="24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38" name="Line 53"/>
            <p:cNvSpPr>
              <a:spLocks noChangeShapeType="1"/>
            </p:cNvSpPr>
            <p:nvPr/>
          </p:nvSpPr>
          <p:spPr bwMode="auto">
            <a:xfrm>
              <a:off x="2421" y="4144"/>
              <a:ext cx="0" cy="8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 sz="1600"/>
            </a:p>
          </p:txBody>
        </p:sp>
      </p:grpSp>
      <p:grpSp>
        <p:nvGrpSpPr>
          <p:cNvPr id="39" name="Группа 38"/>
          <p:cNvGrpSpPr/>
          <p:nvPr/>
        </p:nvGrpSpPr>
        <p:grpSpPr>
          <a:xfrm flipH="1">
            <a:off x="3531101" y="1869170"/>
            <a:ext cx="395536" cy="3173566"/>
            <a:chOff x="4283968" y="898009"/>
            <a:chExt cx="325418" cy="4525247"/>
          </a:xfrm>
        </p:grpSpPr>
        <p:cxnSp>
          <p:nvCxnSpPr>
            <p:cNvPr id="40" name="Прямая соединительная линия 39"/>
            <p:cNvCxnSpPr/>
            <p:nvPr/>
          </p:nvCxnSpPr>
          <p:spPr>
            <a:xfrm>
              <a:off x="4600352" y="898009"/>
              <a:ext cx="9034" cy="1464232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flipH="1">
              <a:off x="4283968" y="2650272"/>
              <a:ext cx="0" cy="2772984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flipH="1">
              <a:off x="4283968" y="2362240"/>
              <a:ext cx="319301" cy="288032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Прямоугольник 44"/>
          <p:cNvSpPr/>
          <p:nvPr/>
        </p:nvSpPr>
        <p:spPr>
          <a:xfrm>
            <a:off x="3926637" y="1885884"/>
            <a:ext cx="4965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600" dirty="0" smtClean="0"/>
              <a:t>оборудование базовых ГЛОНАСС</a:t>
            </a:r>
            <a:r>
              <a:rPr lang="en-US" sz="1600" dirty="0" smtClean="0"/>
              <a:t>/GPS </a:t>
            </a:r>
            <a:r>
              <a:rPr lang="ru-RU" sz="1600" dirty="0" smtClean="0"/>
              <a:t>станций, </a:t>
            </a:r>
            <a:r>
              <a:rPr lang="en-US" sz="1600" dirty="0" smtClean="0"/>
              <a:t> </a:t>
            </a:r>
            <a:r>
              <a:rPr lang="ru-RU" sz="1600" dirty="0" smtClean="0"/>
              <a:t>размещаемых в опорных и контролируемых точках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600" dirty="0" smtClean="0"/>
              <a:t>сетевая инфраструктура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600" dirty="0" smtClean="0"/>
              <a:t>сервер системы геодинамических наблюдений</a:t>
            </a:r>
            <a:endParaRPr lang="ru-RU" sz="1600" spc="-10" dirty="0" smtClean="0"/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 flipH="1">
            <a:off x="0" y="1880364"/>
            <a:ext cx="3550925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1960396"/>
            <a:ext cx="3773112" cy="310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7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0" y="630752"/>
            <a:ext cx="9144000" cy="644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ПРИМЕНЕНИЕ ГНСС-ТЕХНОЛОГИЙ ДЛЯ АВТОМАТИЗИРОВАННЫХ СИСТЕМ  ДЕФОРМАЦИОННОГО МОНИТОРИНГА</a:t>
            </a: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19</a:t>
            </a:fld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3059832" y="1545350"/>
            <a:ext cx="5940152" cy="342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550" dirty="0" smtClean="0"/>
              <a:t> автоматический контроль взаимного положения  пунктов сети, в том числе размещаемых на зданиях и сооружениях в целях контроля деформаций;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550" dirty="0" smtClean="0"/>
              <a:t> периодичность контроля от 1 раза в 10 минут;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550" dirty="0" smtClean="0"/>
              <a:t> погрешности взаимного координирования не</a:t>
            </a:r>
            <a:r>
              <a:rPr lang="en-US" sz="1550" dirty="0" smtClean="0"/>
              <a:t> </a:t>
            </a:r>
            <a:r>
              <a:rPr lang="ru-RU" sz="1550" dirty="0" smtClean="0"/>
              <a:t>хуже 5-10 мм +1..2</a:t>
            </a:r>
            <a:r>
              <a:rPr lang="en-US" sz="1550" dirty="0" smtClean="0"/>
              <a:t>ppm</a:t>
            </a:r>
            <a:r>
              <a:rPr lang="ru-RU" sz="1550" dirty="0" smtClean="0"/>
              <a:t>;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550" dirty="0" smtClean="0"/>
              <a:t> автоматическая выдача предупреждений;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550" dirty="0" smtClean="0"/>
              <a:t> настройка пользователем уровней тревоги в зависимости от типа контролируемых объектов;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550" dirty="0" smtClean="0"/>
              <a:t> сохранение данных для дополнительной постобработки;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550" dirty="0" smtClean="0"/>
              <a:t> возможность формирования и выдачи данных измерений через интернет/локальную сеть;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550" dirty="0" smtClean="0"/>
              <a:t> ведение журнала показаний системы.</a:t>
            </a:r>
            <a:endParaRPr lang="ru-RU" sz="1550" spc="-10" dirty="0" smtClean="0"/>
          </a:p>
        </p:txBody>
      </p:sp>
      <p:sp>
        <p:nvSpPr>
          <p:cNvPr id="50" name="Содержимое 2"/>
          <p:cNvSpPr txBox="1">
            <a:spLocks/>
          </p:cNvSpPr>
          <p:nvPr/>
        </p:nvSpPr>
        <p:spPr>
          <a:xfrm>
            <a:off x="3059832" y="1196444"/>
            <a:ext cx="5616624" cy="394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dirty="0" smtClean="0"/>
              <a:t>Возможности системы, разработанной в АО «РИРВ»:</a:t>
            </a:r>
            <a:endParaRPr lang="en-US" dirty="0" smtClean="0"/>
          </a:p>
        </p:txBody>
      </p:sp>
      <p:pic>
        <p:nvPicPr>
          <p:cNvPr id="51" name="Picture 2" descr="http://igd.uran.ru/geomech/articles/usv_002/pict_07.png"/>
          <p:cNvPicPr>
            <a:picLocks noChangeAspect="1" noChangeArrowheads="1"/>
          </p:cNvPicPr>
          <p:nvPr/>
        </p:nvPicPr>
        <p:blipFill rotWithShape="1">
          <a:blip r:embed="rId2" cstate="print"/>
          <a:srcRect t="6367" b="7397"/>
          <a:stretch/>
        </p:blipFill>
        <p:spPr bwMode="auto">
          <a:xfrm>
            <a:off x="285428" y="3286497"/>
            <a:ext cx="2558380" cy="1599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196592"/>
            <a:ext cx="2857500" cy="19997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874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7533"/>
            <a:ext cx="9144000" cy="720081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ПРОСТРАНСТВЕННО-ВРЕМЕННАЯ ОСНОВА </a:t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ЦИФРОВЫХ МОДЕЛЕЙ МИРА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6395" y1="88864" x2="87211" y2="89310"/>
                        <a14:foregroundMark x1="31429" y1="32517" x2="31429" y2="32517"/>
                        <a14:foregroundMark x1="5578" y1="4454" x2="42585" y2="62138"/>
                        <a14:foregroundMark x1="66395" y1="93318" x2="87211" y2="93318"/>
                        <a14:foregroundMark x1="46259" y1="1559" x2="952" y2="88864"/>
                        <a14:foregroundMark x1="8027" y1="12918" x2="36871" y2="10913"/>
                        <a14:foregroundMark x1="1769" y1="4900" x2="2721" y2="65033"/>
                        <a14:foregroundMark x1="45442" y1="7795" x2="46531" y2="88196"/>
                        <a14:foregroundMark x1="45306" y1="88196" x2="20000" y2="89310"/>
                        <a14:foregroundMark x1="84626" y1="85078" x2="94830" y2="92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0" y="2643758"/>
            <a:ext cx="3654124" cy="2232247"/>
          </a:xfrm>
        </p:spPr>
      </p:pic>
      <p:sp>
        <p:nvSpPr>
          <p:cNvPr id="3" name="Прямоугольник 2"/>
          <p:cNvSpPr/>
          <p:nvPr/>
        </p:nvSpPr>
        <p:spPr>
          <a:xfrm>
            <a:off x="251520" y="1347614"/>
            <a:ext cx="3816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</a:rPr>
              <a:t>«Дайте мне начальные  данные                                     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</a:rPr>
              <a:t>частиц всего мира, 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</a:rPr>
              <a:t>и я предскажу вам будущее мира</a:t>
            </a:r>
            <a:r>
              <a:rPr lang="ru-RU" sz="1600" dirty="0" smtClean="0">
                <a:solidFill>
                  <a:prstClr val="black"/>
                </a:solidFill>
              </a:rPr>
              <a:t>»</a:t>
            </a:r>
          </a:p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(Пьер-Симон Лаплас)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</a:rPr>
              <a:t>   </a:t>
            </a:r>
            <a:r>
              <a:rPr lang="ru-RU" sz="1600" dirty="0" smtClean="0">
                <a:solidFill>
                  <a:prstClr val="black"/>
                </a:solidFill>
              </a:rPr>
              <a:t>1749-1827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138286" y="1305394"/>
            <a:ext cx="4824536" cy="3714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50" dirty="0" smtClean="0">
                <a:solidFill>
                  <a:prstClr val="black"/>
                </a:solidFill>
              </a:rPr>
              <a:t>Позиционирование процессов, явлений, событий во времени и пространстве составляет неотъемлемую часть цифровой картины мира;</a:t>
            </a:r>
          </a:p>
          <a:p>
            <a:r>
              <a:rPr lang="ru-RU" sz="1750" dirty="0" smtClean="0">
                <a:solidFill>
                  <a:prstClr val="black"/>
                </a:solidFill>
              </a:rPr>
              <a:t>Координатно-временное обеспечение приоритетных сквозных технологий представляет собой важный аспект цифровой трансформации;</a:t>
            </a:r>
          </a:p>
          <a:p>
            <a:r>
              <a:rPr lang="ru-RU" sz="1750" dirty="0" smtClean="0">
                <a:solidFill>
                  <a:prstClr val="black"/>
                </a:solidFill>
              </a:rPr>
              <a:t>Повышение точности позиционирования во времени и пространстве существенным образом определяет рост эффективности и расширение приложений сквозных технологий цифровой экономики.</a:t>
            </a:r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A0730C69-503F-49DB-80D5-C8B5463A9169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9702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1328837"/>
            <a:ext cx="9144000" cy="720080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800" dirty="0" smtClean="0"/>
              <a:t>Аппаратура производства АО «РИРВ» активно используется 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800" dirty="0" smtClean="0"/>
              <a:t>для мониторинга инженерных сооружений, в том числе, трубопроводов, мостовых опор и т.п. </a:t>
            </a:r>
            <a:endParaRPr lang="ru-RU" sz="18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20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645468"/>
            <a:ext cx="9144000" cy="77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ГНСС-ТЕХНОЛОГИЙ ДЛЯ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АВТОМАТИЗИРОВАННЫХ СИСТЕМ ДЕФОРМАЦИОННОГО МОНИТОРИНГА</a:t>
            </a:r>
            <a:endParaRPr lang="ru-RU" sz="20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C:\Documents and Settings\04sso01\Мои документы\2018\Презентация - состояние ВТП\фото для презентации\Рисунок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" t="25199" r="9241" b="10779"/>
          <a:stretch/>
        </p:blipFill>
        <p:spPr bwMode="auto">
          <a:xfrm>
            <a:off x="4111629" y="3256906"/>
            <a:ext cx="2962271" cy="172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04sso01\Мои документы\2018\Презентация - состояние ВТП\фото для презентации\Рисунок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61" y="1897039"/>
            <a:ext cx="2837932" cy="182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04sso01\Мои документы\2018\Презентация - состояние ВТП\фото для презентации\Рисунок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" t="1" r="1" b="4015"/>
          <a:stretch/>
        </p:blipFill>
        <p:spPr bwMode="auto">
          <a:xfrm>
            <a:off x="792152" y="3808588"/>
            <a:ext cx="3240360" cy="117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Documents and Settings\04sso01\Мои документы\2018\Презентация - состояние ВТП\фото для презентации\Рисунок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964" y="1904178"/>
            <a:ext cx="3036686" cy="192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Documents and Settings\04sso01\Мои документы\2018\Презентация - состояние ВТП\фото для презентации\геодезист в арктике-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50" y="1977017"/>
            <a:ext cx="2232609" cy="176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57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1635646"/>
            <a:ext cx="4968552" cy="266429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Разработка беспилотного автомобиля подразумевает наличие большого количества сложных программно-аппаратных систем, среди которых имеют особенное значение высокоточные системы навигационного обеспечения.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 настоящее время ведутся разработки в области беспилотного гражданского автомобильного транспорта как за рубежом, так и в России.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21</a:t>
            </a:fld>
            <a:endParaRPr lang="ru-RU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0" y="627534"/>
            <a:ext cx="9144000" cy="519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ПОЗИЦИОНИРОВАНИЕ НАЗЕМНЫХ БЕСПИЛОТНЫХ СИСТЕМ</a:t>
            </a:r>
          </a:p>
        </p:txBody>
      </p:sp>
      <p:sp>
        <p:nvSpPr>
          <p:cNvPr id="20" name="Объект 3"/>
          <p:cNvSpPr txBox="1">
            <a:spLocks/>
          </p:cNvSpPr>
          <p:nvPr/>
        </p:nvSpPr>
        <p:spPr>
          <a:xfrm>
            <a:off x="0" y="1230474"/>
            <a:ext cx="914400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/>
              <a:t>Беспилотные автомобили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555" y="1779662"/>
            <a:ext cx="3742183" cy="188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Объект 3"/>
          <p:cNvSpPr txBox="1">
            <a:spLocks/>
          </p:cNvSpPr>
          <p:nvPr/>
        </p:nvSpPr>
        <p:spPr>
          <a:xfrm>
            <a:off x="0" y="4299942"/>
            <a:ext cx="9144000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0">
              <a:buNone/>
            </a:pPr>
            <a:r>
              <a:rPr lang="ru-RU" sz="1800" dirty="0" smtClean="0"/>
              <a:t>О создании гражданских беспилотных автомобилей заявили компании: </a:t>
            </a:r>
            <a:r>
              <a:rPr lang="en-US" sz="1800" dirty="0" smtClean="0"/>
              <a:t>General Motors, Volks</a:t>
            </a:r>
            <a:r>
              <a:rPr lang="en-US" sz="1800" dirty="0"/>
              <a:t>w</a:t>
            </a:r>
            <a:r>
              <a:rPr lang="en-US" sz="1800" dirty="0" smtClean="0"/>
              <a:t>agen, BMW</a:t>
            </a:r>
            <a:r>
              <a:rPr lang="ru-RU" sz="1800" dirty="0" smtClean="0"/>
              <a:t>, </a:t>
            </a:r>
            <a:r>
              <a:rPr lang="en-US" sz="1800" dirty="0" smtClean="0"/>
              <a:t>Volvo, Nissan, Google </a:t>
            </a:r>
            <a:r>
              <a:rPr lang="ru-RU" sz="1800" dirty="0" smtClean="0"/>
              <a:t>и др.</a:t>
            </a:r>
          </a:p>
        </p:txBody>
      </p:sp>
      <p:sp>
        <p:nvSpPr>
          <p:cNvPr id="22" name="Объект 3"/>
          <p:cNvSpPr txBox="1">
            <a:spLocks/>
          </p:cNvSpPr>
          <p:nvPr/>
        </p:nvSpPr>
        <p:spPr>
          <a:xfrm>
            <a:off x="6325859" y="3795886"/>
            <a:ext cx="1702525" cy="216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smtClean="0"/>
              <a:t>Прототип </a:t>
            </a:r>
            <a:r>
              <a:rPr lang="en-US" dirty="0" smtClean="0"/>
              <a:t>AUDI </a:t>
            </a:r>
            <a:r>
              <a:rPr lang="en-US" dirty="0" err="1" smtClean="0"/>
              <a:t>Aicon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536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1635646"/>
            <a:ext cx="9144000" cy="64807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800" dirty="0" smtClean="0"/>
              <a:t>В России разработка беспилотного автомобиля ведется на базе ПАО «КАМАЗ».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dirty="0" smtClean="0"/>
              <a:t>Проект получил название «Караван».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22</a:t>
            </a:fld>
            <a:endParaRPr lang="ru-RU"/>
          </a:p>
        </p:txBody>
      </p:sp>
      <p:sp>
        <p:nvSpPr>
          <p:cNvPr id="20" name="Объект 3"/>
          <p:cNvSpPr txBox="1">
            <a:spLocks/>
          </p:cNvSpPr>
          <p:nvPr/>
        </p:nvSpPr>
        <p:spPr>
          <a:xfrm>
            <a:off x="0" y="1156978"/>
            <a:ext cx="914400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/>
              <a:t>Беспилотные автомобили</a:t>
            </a:r>
          </a:p>
        </p:txBody>
      </p:sp>
      <p:pic>
        <p:nvPicPr>
          <p:cNvPr id="5122" name="Picture 2" descr="G:\Шевчук\ШЕВЧУК\14-11-18\15386336431963537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"/>
          <a:stretch/>
        </p:blipFill>
        <p:spPr bwMode="auto">
          <a:xfrm>
            <a:off x="5854498" y="2519252"/>
            <a:ext cx="3109990" cy="197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Шевчук\ШЕВЧУК\14-11-18\inx960x6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232" y="2519252"/>
            <a:ext cx="2964927" cy="197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Шевчук\ШЕВЧУК\14-11-18\kamaz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5" r="4725"/>
          <a:stretch/>
        </p:blipFill>
        <p:spPr bwMode="auto">
          <a:xfrm>
            <a:off x="179512" y="2519251"/>
            <a:ext cx="2532888" cy="199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-1" y="627534"/>
            <a:ext cx="9144001" cy="519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ПОЗИЦИОНИРОВАНИЕ НАЗЕМНЫХ БЕСПИЛОТНЫХ СИСТЕМ</a:t>
            </a:r>
          </a:p>
        </p:txBody>
      </p:sp>
    </p:spTree>
    <p:extLst>
      <p:ext uri="{BB962C8B-B14F-4D97-AF65-F5344CB8AC3E}">
        <p14:creationId xmlns:p14="http://schemas.microsoft.com/office/powerpoint/2010/main" val="82692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D:\Сотрудничество\Росавтодор\20 Командировка 23.4-5.5\Фото 05.05.18\IMG_28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6" b="13320"/>
          <a:stretch/>
        </p:blipFill>
        <p:spPr bwMode="auto">
          <a:xfrm>
            <a:off x="-2605" y="1773384"/>
            <a:ext cx="9146605" cy="3376812"/>
          </a:xfrm>
          <a:prstGeom prst="rect">
            <a:avLst/>
          </a:prstGeom>
          <a:solidFill>
            <a:srgbClr val="00FF00"/>
          </a:solidFill>
          <a:ex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23</a:t>
            </a:fld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0" y="627534"/>
            <a:ext cx="9144000" cy="519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ПОЗИЦИОНИРОВАНИЕ НАЗЕМНЫХ БЕСПИЛОТНЫХ СИСТЕМ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128006"/>
            <a:ext cx="6598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АО «РИРВ» совместно с рядом научно-производственных предприятий принимает участие в данном проекте.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807"/>
          <a:stretch/>
        </p:blipFill>
        <p:spPr bwMode="auto">
          <a:xfrm>
            <a:off x="6632260" y="1332443"/>
            <a:ext cx="2404236" cy="3487819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95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24</a:t>
            </a:fld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0" y="627534"/>
            <a:ext cx="9144000" cy="519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ПОЗИЦИОНИРОВАНИЕ НАЗЕМНЫХ БЕСПИЛОТНЫХ СИСТЕМ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72101"/>
            <a:ext cx="6264696" cy="344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1055998"/>
            <a:ext cx="9143999" cy="491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/>
              <a:t>Технологическая схема получения высокоточного координатного решения на основе аппаратно-программного комплекса АО «РИРВ»</a:t>
            </a:r>
          </a:p>
        </p:txBody>
      </p:sp>
    </p:spTree>
    <p:extLst>
      <p:ext uri="{BB962C8B-B14F-4D97-AF65-F5344CB8AC3E}">
        <p14:creationId xmlns:p14="http://schemas.microsoft.com/office/powerpoint/2010/main" val="225298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25</a:t>
            </a:fld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-2203" y="627534"/>
            <a:ext cx="9146203" cy="519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ПОЗИЦИОНИРОВАНИЕ НАЗЕМНЫХ БЕСПИЛОТНЫХ СИСТЕМ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051651"/>
            <a:ext cx="9144000" cy="491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/>
              <a:t>Реализация проекта требует создания определённого количества систем, в числе которых технологические решения компаний-партнеров, в частности, цифровая модель дороги.</a:t>
            </a:r>
            <a:endParaRPr lang="ru-RU" sz="1600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385589" y="1668414"/>
            <a:ext cx="8386936" cy="3313162"/>
            <a:chOff x="227856" y="1519844"/>
            <a:chExt cx="8727107" cy="3462184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47"/>
            <a:stretch/>
          </p:blipFill>
          <p:spPr>
            <a:xfrm>
              <a:off x="227856" y="3239325"/>
              <a:ext cx="3008551" cy="1742703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"/>
            <a:srcRect t="6239" b="16040"/>
            <a:stretch/>
          </p:blipFill>
          <p:spPr>
            <a:xfrm>
              <a:off x="3324225" y="3516205"/>
              <a:ext cx="3481838" cy="1465823"/>
            </a:xfrm>
            <a:prstGeom prst="rect">
              <a:avLst/>
            </a:prstGeom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151" y="1519844"/>
              <a:ext cx="3129018" cy="1928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856" y="1519844"/>
              <a:ext cx="2631274" cy="1618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6"/>
            <a:srcRect t="7387"/>
            <a:stretch/>
          </p:blipFill>
          <p:spPr>
            <a:xfrm>
              <a:off x="6179338" y="1519844"/>
              <a:ext cx="2775625" cy="1928871"/>
            </a:xfrm>
            <a:prstGeom prst="rect">
              <a:avLst/>
            </a:prstGeom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891113" y="3516205"/>
              <a:ext cx="2063849" cy="1169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63955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683568" y="1555905"/>
            <a:ext cx="7723444" cy="3445766"/>
            <a:chOff x="-590634" y="1709056"/>
            <a:chExt cx="8668772" cy="4641371"/>
          </a:xfrm>
        </p:grpSpPr>
        <p:pic>
          <p:nvPicPr>
            <p:cNvPr id="11" name="Picture 2" descr="Z:\Зотов\РИРВ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" r="116" b="8048"/>
            <a:stretch/>
          </p:blipFill>
          <p:spPr bwMode="auto">
            <a:xfrm>
              <a:off x="-590634" y="1709056"/>
              <a:ext cx="8668772" cy="4641371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Freeform 13"/>
            <p:cNvSpPr>
              <a:spLocks noEditPoints="1"/>
            </p:cNvSpPr>
            <p:nvPr/>
          </p:nvSpPr>
          <p:spPr bwMode="auto">
            <a:xfrm>
              <a:off x="7714254" y="5373216"/>
              <a:ext cx="240500" cy="559066"/>
            </a:xfrm>
            <a:custGeom>
              <a:avLst/>
              <a:gdLst>
                <a:gd name="T0" fmla="*/ 41 w 199"/>
                <a:gd name="T1" fmla="*/ 134 h 677"/>
                <a:gd name="T2" fmla="*/ 30 w 199"/>
                <a:gd name="T3" fmla="*/ 134 h 677"/>
                <a:gd name="T4" fmla="*/ 50 w 199"/>
                <a:gd name="T5" fmla="*/ 107 h 677"/>
                <a:gd name="T6" fmla="*/ 45 w 199"/>
                <a:gd name="T7" fmla="*/ 110 h 677"/>
                <a:gd name="T8" fmla="*/ 50 w 199"/>
                <a:gd name="T9" fmla="*/ 107 h 677"/>
                <a:gd name="T10" fmla="*/ 53 w 199"/>
                <a:gd name="T11" fmla="*/ 110 h 677"/>
                <a:gd name="T12" fmla="*/ 49 w 199"/>
                <a:gd name="T13" fmla="*/ 131 h 677"/>
                <a:gd name="T14" fmla="*/ 42 w 199"/>
                <a:gd name="T15" fmla="*/ 129 h 677"/>
                <a:gd name="T16" fmla="*/ 34 w 199"/>
                <a:gd name="T17" fmla="*/ 110 h 677"/>
                <a:gd name="T18" fmla="*/ 42 w 199"/>
                <a:gd name="T19" fmla="*/ 129 h 677"/>
                <a:gd name="T20" fmla="*/ 47 w 199"/>
                <a:gd name="T21" fmla="*/ 264 h 677"/>
                <a:gd name="T22" fmla="*/ 10 w 199"/>
                <a:gd name="T23" fmla="*/ 309 h 677"/>
                <a:gd name="T24" fmla="*/ 50 w 199"/>
                <a:gd name="T25" fmla="*/ 268 h 677"/>
                <a:gd name="T26" fmla="*/ 7 w 199"/>
                <a:gd name="T27" fmla="*/ 333 h 677"/>
                <a:gd name="T28" fmla="*/ 30 w 199"/>
                <a:gd name="T29" fmla="*/ 94 h 677"/>
                <a:gd name="T30" fmla="*/ 37 w 199"/>
                <a:gd name="T31" fmla="*/ 50 h 677"/>
                <a:gd name="T32" fmla="*/ 33 w 199"/>
                <a:gd name="T33" fmla="*/ 64 h 677"/>
                <a:gd name="T34" fmla="*/ 26 w 199"/>
                <a:gd name="T35" fmla="*/ 28 h 677"/>
                <a:gd name="T36" fmla="*/ 33 w 199"/>
                <a:gd name="T37" fmla="*/ 44 h 677"/>
                <a:gd name="T38" fmla="*/ 35 w 199"/>
                <a:gd name="T39" fmla="*/ 0 h 677"/>
                <a:gd name="T40" fmla="*/ 43 w 199"/>
                <a:gd name="T41" fmla="*/ 44 h 677"/>
                <a:gd name="T42" fmla="*/ 49 w 199"/>
                <a:gd name="T43" fmla="*/ 26 h 677"/>
                <a:gd name="T44" fmla="*/ 55 w 199"/>
                <a:gd name="T45" fmla="*/ 67 h 677"/>
                <a:gd name="T46" fmla="*/ 47 w 199"/>
                <a:gd name="T47" fmla="*/ 50 h 677"/>
                <a:gd name="T48" fmla="*/ 44 w 199"/>
                <a:gd name="T49" fmla="*/ 86 h 677"/>
                <a:gd name="T50" fmla="*/ 96 w 199"/>
                <a:gd name="T51" fmla="*/ 302 h 677"/>
                <a:gd name="T52" fmla="*/ 87 w 199"/>
                <a:gd name="T53" fmla="*/ 306 h 677"/>
                <a:gd name="T54" fmla="*/ 59 w 199"/>
                <a:gd name="T55" fmla="*/ 264 h 677"/>
                <a:gd name="T56" fmla="*/ 62 w 199"/>
                <a:gd name="T57" fmla="*/ 336 h 677"/>
                <a:gd name="T58" fmla="*/ 50 w 199"/>
                <a:gd name="T59" fmla="*/ 268 h 677"/>
                <a:gd name="T60" fmla="*/ 16 w 199"/>
                <a:gd name="T61" fmla="*/ 257 h 677"/>
                <a:gd name="T62" fmla="*/ 24 w 199"/>
                <a:gd name="T63" fmla="*/ 201 h 677"/>
                <a:gd name="T64" fmla="*/ 16 w 199"/>
                <a:gd name="T65" fmla="*/ 257 h 677"/>
                <a:gd name="T66" fmla="*/ 60 w 199"/>
                <a:gd name="T67" fmla="*/ 258 h 677"/>
                <a:gd name="T68" fmla="*/ 82 w 199"/>
                <a:gd name="T69" fmla="*/ 279 h 677"/>
                <a:gd name="T70" fmla="*/ 61 w 199"/>
                <a:gd name="T71" fmla="*/ 253 h 677"/>
                <a:gd name="T72" fmla="*/ 67 w 199"/>
                <a:gd name="T73" fmla="*/ 197 h 677"/>
                <a:gd name="T74" fmla="*/ 61 w 199"/>
                <a:gd name="T75" fmla="*/ 253 h 677"/>
                <a:gd name="T76" fmla="*/ 26 w 199"/>
                <a:gd name="T77" fmla="*/ 196 h 677"/>
                <a:gd name="T78" fmla="*/ 49 w 199"/>
                <a:gd name="T79" fmla="*/ 249 h 677"/>
                <a:gd name="T80" fmla="*/ 26 w 199"/>
                <a:gd name="T81" fmla="*/ 177 h 677"/>
                <a:gd name="T82" fmla="*/ 30 w 199"/>
                <a:gd name="T83" fmla="*/ 139 h 677"/>
                <a:gd name="T84" fmla="*/ 26 w 199"/>
                <a:gd name="T85" fmla="*/ 177 h 677"/>
                <a:gd name="T86" fmla="*/ 27 w 199"/>
                <a:gd name="T87" fmla="*/ 190 h 677"/>
                <a:gd name="T88" fmla="*/ 43 w 199"/>
                <a:gd name="T89" fmla="*/ 144 h 677"/>
                <a:gd name="T90" fmla="*/ 53 w 199"/>
                <a:gd name="T91" fmla="*/ 190 h 677"/>
                <a:gd name="T92" fmla="*/ 47 w 199"/>
                <a:gd name="T93" fmla="*/ 146 h 677"/>
                <a:gd name="T94" fmla="*/ 53 w 199"/>
                <a:gd name="T95" fmla="*/ 190 h 677"/>
                <a:gd name="T96" fmla="*/ 53 w 199"/>
                <a:gd name="T97" fmla="*/ 196 h 677"/>
                <a:gd name="T98" fmla="*/ 63 w 199"/>
                <a:gd name="T99" fmla="*/ 188 h 677"/>
                <a:gd name="T100" fmla="*/ 56 w 199"/>
                <a:gd name="T101" fmla="*/ 132 h 677"/>
                <a:gd name="T102" fmla="*/ 62 w 199"/>
                <a:gd name="T103" fmla="*/ 169 h 677"/>
                <a:gd name="T104" fmla="*/ 56 w 199"/>
                <a:gd name="T105" fmla="*/ 132 h 67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9"/>
                <a:gd name="T160" fmla="*/ 0 h 677"/>
                <a:gd name="T161" fmla="*/ 199 w 199"/>
                <a:gd name="T162" fmla="*/ 677 h 67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9" h="677">
                  <a:moveTo>
                    <a:pt x="62" y="269"/>
                  </a:moveTo>
                  <a:lnTo>
                    <a:pt x="84" y="269"/>
                  </a:lnTo>
                  <a:lnTo>
                    <a:pt x="67" y="229"/>
                  </a:lnTo>
                  <a:lnTo>
                    <a:pt x="62" y="269"/>
                  </a:lnTo>
                  <a:close/>
                  <a:moveTo>
                    <a:pt x="105" y="215"/>
                  </a:moveTo>
                  <a:lnTo>
                    <a:pt x="96" y="257"/>
                  </a:lnTo>
                  <a:lnTo>
                    <a:pt x="94" y="221"/>
                  </a:lnTo>
                  <a:lnTo>
                    <a:pt x="105" y="215"/>
                  </a:lnTo>
                  <a:close/>
                  <a:moveTo>
                    <a:pt x="101" y="263"/>
                  </a:moveTo>
                  <a:lnTo>
                    <a:pt x="110" y="221"/>
                  </a:lnTo>
                  <a:lnTo>
                    <a:pt x="115" y="255"/>
                  </a:lnTo>
                  <a:lnTo>
                    <a:pt x="101" y="263"/>
                  </a:lnTo>
                  <a:close/>
                  <a:moveTo>
                    <a:pt x="86" y="260"/>
                  </a:moveTo>
                  <a:lnTo>
                    <a:pt x="84" y="224"/>
                  </a:lnTo>
                  <a:lnTo>
                    <a:pt x="72" y="221"/>
                  </a:lnTo>
                  <a:lnTo>
                    <a:pt x="86" y="260"/>
                  </a:lnTo>
                  <a:close/>
                  <a:moveTo>
                    <a:pt x="22" y="621"/>
                  </a:moveTo>
                  <a:lnTo>
                    <a:pt x="98" y="532"/>
                  </a:lnTo>
                  <a:lnTo>
                    <a:pt x="31" y="532"/>
                  </a:lnTo>
                  <a:lnTo>
                    <a:pt x="22" y="621"/>
                  </a:lnTo>
                  <a:close/>
                  <a:moveTo>
                    <a:pt x="105" y="540"/>
                  </a:moveTo>
                  <a:lnTo>
                    <a:pt x="17" y="646"/>
                  </a:lnTo>
                  <a:lnTo>
                    <a:pt x="14" y="669"/>
                  </a:lnTo>
                  <a:lnTo>
                    <a:pt x="0" y="669"/>
                  </a:lnTo>
                  <a:lnTo>
                    <a:pt x="62" y="190"/>
                  </a:lnTo>
                  <a:lnTo>
                    <a:pt x="79" y="176"/>
                  </a:lnTo>
                  <a:lnTo>
                    <a:pt x="77" y="101"/>
                  </a:lnTo>
                  <a:lnTo>
                    <a:pt x="67" y="101"/>
                  </a:lnTo>
                  <a:lnTo>
                    <a:pt x="67" y="129"/>
                  </a:lnTo>
                  <a:lnTo>
                    <a:pt x="55" y="126"/>
                  </a:lnTo>
                  <a:lnTo>
                    <a:pt x="53" y="56"/>
                  </a:lnTo>
                  <a:lnTo>
                    <a:pt x="67" y="53"/>
                  </a:lnTo>
                  <a:lnTo>
                    <a:pt x="67" y="90"/>
                  </a:lnTo>
                  <a:lnTo>
                    <a:pt x="77" y="90"/>
                  </a:lnTo>
                  <a:lnTo>
                    <a:pt x="74" y="0"/>
                  </a:lnTo>
                  <a:lnTo>
                    <a:pt x="89" y="0"/>
                  </a:lnTo>
                  <a:lnTo>
                    <a:pt x="89" y="90"/>
                  </a:lnTo>
                  <a:lnTo>
                    <a:pt x="98" y="90"/>
                  </a:lnTo>
                  <a:lnTo>
                    <a:pt x="101" y="53"/>
                  </a:lnTo>
                  <a:lnTo>
                    <a:pt x="117" y="50"/>
                  </a:lnTo>
                  <a:lnTo>
                    <a:pt x="113" y="134"/>
                  </a:lnTo>
                  <a:lnTo>
                    <a:pt x="96" y="131"/>
                  </a:lnTo>
                  <a:lnTo>
                    <a:pt x="98" y="101"/>
                  </a:lnTo>
                  <a:lnTo>
                    <a:pt x="89" y="101"/>
                  </a:lnTo>
                  <a:lnTo>
                    <a:pt x="91" y="173"/>
                  </a:lnTo>
                  <a:lnTo>
                    <a:pt x="110" y="179"/>
                  </a:lnTo>
                  <a:lnTo>
                    <a:pt x="199" y="610"/>
                  </a:lnTo>
                  <a:lnTo>
                    <a:pt x="194" y="618"/>
                  </a:lnTo>
                  <a:lnTo>
                    <a:pt x="180" y="618"/>
                  </a:lnTo>
                  <a:lnTo>
                    <a:pt x="173" y="579"/>
                  </a:lnTo>
                  <a:lnTo>
                    <a:pt x="122" y="532"/>
                  </a:lnTo>
                  <a:lnTo>
                    <a:pt x="134" y="669"/>
                  </a:lnTo>
                  <a:lnTo>
                    <a:pt x="129" y="677"/>
                  </a:lnTo>
                  <a:lnTo>
                    <a:pt x="117" y="674"/>
                  </a:lnTo>
                  <a:lnTo>
                    <a:pt x="105" y="540"/>
                  </a:lnTo>
                  <a:close/>
                  <a:moveTo>
                    <a:pt x="34" y="518"/>
                  </a:moveTo>
                  <a:lnTo>
                    <a:pt x="101" y="518"/>
                  </a:lnTo>
                  <a:lnTo>
                    <a:pt x="48" y="406"/>
                  </a:lnTo>
                  <a:lnTo>
                    <a:pt x="34" y="518"/>
                  </a:lnTo>
                  <a:close/>
                  <a:moveTo>
                    <a:pt x="170" y="562"/>
                  </a:moveTo>
                  <a:lnTo>
                    <a:pt x="125" y="520"/>
                  </a:lnTo>
                  <a:lnTo>
                    <a:pt x="158" y="501"/>
                  </a:lnTo>
                  <a:lnTo>
                    <a:pt x="170" y="562"/>
                  </a:lnTo>
                  <a:close/>
                  <a:moveTo>
                    <a:pt x="127" y="509"/>
                  </a:moveTo>
                  <a:lnTo>
                    <a:pt x="156" y="487"/>
                  </a:lnTo>
                  <a:lnTo>
                    <a:pt x="139" y="397"/>
                  </a:lnTo>
                  <a:lnTo>
                    <a:pt x="127" y="509"/>
                  </a:lnTo>
                  <a:close/>
                  <a:moveTo>
                    <a:pt x="103" y="501"/>
                  </a:moveTo>
                  <a:lnTo>
                    <a:pt x="53" y="394"/>
                  </a:lnTo>
                  <a:lnTo>
                    <a:pt x="94" y="394"/>
                  </a:lnTo>
                  <a:lnTo>
                    <a:pt x="103" y="501"/>
                  </a:lnTo>
                  <a:close/>
                  <a:moveTo>
                    <a:pt x="53" y="358"/>
                  </a:moveTo>
                  <a:lnTo>
                    <a:pt x="84" y="280"/>
                  </a:lnTo>
                  <a:lnTo>
                    <a:pt x="62" y="280"/>
                  </a:lnTo>
                  <a:lnTo>
                    <a:pt x="53" y="358"/>
                  </a:lnTo>
                  <a:close/>
                  <a:moveTo>
                    <a:pt x="89" y="291"/>
                  </a:moveTo>
                  <a:lnTo>
                    <a:pt x="55" y="383"/>
                  </a:lnTo>
                  <a:lnTo>
                    <a:pt x="94" y="383"/>
                  </a:lnTo>
                  <a:lnTo>
                    <a:pt x="89" y="291"/>
                  </a:lnTo>
                  <a:close/>
                  <a:moveTo>
                    <a:pt x="108" y="383"/>
                  </a:moveTo>
                  <a:lnTo>
                    <a:pt x="132" y="366"/>
                  </a:lnTo>
                  <a:lnTo>
                    <a:pt x="98" y="294"/>
                  </a:lnTo>
                  <a:lnTo>
                    <a:pt x="108" y="383"/>
                  </a:lnTo>
                  <a:close/>
                  <a:moveTo>
                    <a:pt x="132" y="380"/>
                  </a:moveTo>
                  <a:lnTo>
                    <a:pt x="108" y="394"/>
                  </a:lnTo>
                  <a:lnTo>
                    <a:pt x="117" y="498"/>
                  </a:lnTo>
                  <a:lnTo>
                    <a:pt x="132" y="380"/>
                  </a:lnTo>
                  <a:close/>
                  <a:moveTo>
                    <a:pt x="117" y="266"/>
                  </a:moveTo>
                  <a:lnTo>
                    <a:pt x="101" y="277"/>
                  </a:lnTo>
                  <a:lnTo>
                    <a:pt x="129" y="341"/>
                  </a:lnTo>
                  <a:lnTo>
                    <a:pt x="117" y="266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0" hangingPunct="0"/>
              <a:endParaRPr lang="ru-RU" sz="2000">
                <a:latin typeface="Clarendon"/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2463788" y="3528444"/>
              <a:ext cx="240500" cy="559066"/>
            </a:xfrm>
            <a:custGeom>
              <a:avLst/>
              <a:gdLst>
                <a:gd name="T0" fmla="*/ 41 w 199"/>
                <a:gd name="T1" fmla="*/ 134 h 677"/>
                <a:gd name="T2" fmla="*/ 30 w 199"/>
                <a:gd name="T3" fmla="*/ 134 h 677"/>
                <a:gd name="T4" fmla="*/ 50 w 199"/>
                <a:gd name="T5" fmla="*/ 107 h 677"/>
                <a:gd name="T6" fmla="*/ 45 w 199"/>
                <a:gd name="T7" fmla="*/ 110 h 677"/>
                <a:gd name="T8" fmla="*/ 50 w 199"/>
                <a:gd name="T9" fmla="*/ 107 h 677"/>
                <a:gd name="T10" fmla="*/ 53 w 199"/>
                <a:gd name="T11" fmla="*/ 110 h 677"/>
                <a:gd name="T12" fmla="*/ 49 w 199"/>
                <a:gd name="T13" fmla="*/ 131 h 677"/>
                <a:gd name="T14" fmla="*/ 42 w 199"/>
                <a:gd name="T15" fmla="*/ 129 h 677"/>
                <a:gd name="T16" fmla="*/ 34 w 199"/>
                <a:gd name="T17" fmla="*/ 110 h 677"/>
                <a:gd name="T18" fmla="*/ 42 w 199"/>
                <a:gd name="T19" fmla="*/ 129 h 677"/>
                <a:gd name="T20" fmla="*/ 47 w 199"/>
                <a:gd name="T21" fmla="*/ 264 h 677"/>
                <a:gd name="T22" fmla="*/ 10 w 199"/>
                <a:gd name="T23" fmla="*/ 309 h 677"/>
                <a:gd name="T24" fmla="*/ 50 w 199"/>
                <a:gd name="T25" fmla="*/ 268 h 677"/>
                <a:gd name="T26" fmla="*/ 7 w 199"/>
                <a:gd name="T27" fmla="*/ 333 h 677"/>
                <a:gd name="T28" fmla="*/ 30 w 199"/>
                <a:gd name="T29" fmla="*/ 94 h 677"/>
                <a:gd name="T30" fmla="*/ 37 w 199"/>
                <a:gd name="T31" fmla="*/ 50 h 677"/>
                <a:gd name="T32" fmla="*/ 33 w 199"/>
                <a:gd name="T33" fmla="*/ 64 h 677"/>
                <a:gd name="T34" fmla="*/ 26 w 199"/>
                <a:gd name="T35" fmla="*/ 28 h 677"/>
                <a:gd name="T36" fmla="*/ 33 w 199"/>
                <a:gd name="T37" fmla="*/ 44 h 677"/>
                <a:gd name="T38" fmla="*/ 35 w 199"/>
                <a:gd name="T39" fmla="*/ 0 h 677"/>
                <a:gd name="T40" fmla="*/ 43 w 199"/>
                <a:gd name="T41" fmla="*/ 44 h 677"/>
                <a:gd name="T42" fmla="*/ 49 w 199"/>
                <a:gd name="T43" fmla="*/ 26 h 677"/>
                <a:gd name="T44" fmla="*/ 55 w 199"/>
                <a:gd name="T45" fmla="*/ 67 h 677"/>
                <a:gd name="T46" fmla="*/ 47 w 199"/>
                <a:gd name="T47" fmla="*/ 50 h 677"/>
                <a:gd name="T48" fmla="*/ 44 w 199"/>
                <a:gd name="T49" fmla="*/ 86 h 677"/>
                <a:gd name="T50" fmla="*/ 96 w 199"/>
                <a:gd name="T51" fmla="*/ 302 h 677"/>
                <a:gd name="T52" fmla="*/ 87 w 199"/>
                <a:gd name="T53" fmla="*/ 306 h 677"/>
                <a:gd name="T54" fmla="*/ 59 w 199"/>
                <a:gd name="T55" fmla="*/ 264 h 677"/>
                <a:gd name="T56" fmla="*/ 62 w 199"/>
                <a:gd name="T57" fmla="*/ 336 h 677"/>
                <a:gd name="T58" fmla="*/ 50 w 199"/>
                <a:gd name="T59" fmla="*/ 268 h 677"/>
                <a:gd name="T60" fmla="*/ 16 w 199"/>
                <a:gd name="T61" fmla="*/ 257 h 677"/>
                <a:gd name="T62" fmla="*/ 24 w 199"/>
                <a:gd name="T63" fmla="*/ 201 h 677"/>
                <a:gd name="T64" fmla="*/ 16 w 199"/>
                <a:gd name="T65" fmla="*/ 257 h 677"/>
                <a:gd name="T66" fmla="*/ 60 w 199"/>
                <a:gd name="T67" fmla="*/ 258 h 677"/>
                <a:gd name="T68" fmla="*/ 82 w 199"/>
                <a:gd name="T69" fmla="*/ 279 h 677"/>
                <a:gd name="T70" fmla="*/ 61 w 199"/>
                <a:gd name="T71" fmla="*/ 253 h 677"/>
                <a:gd name="T72" fmla="*/ 67 w 199"/>
                <a:gd name="T73" fmla="*/ 197 h 677"/>
                <a:gd name="T74" fmla="*/ 61 w 199"/>
                <a:gd name="T75" fmla="*/ 253 h 677"/>
                <a:gd name="T76" fmla="*/ 26 w 199"/>
                <a:gd name="T77" fmla="*/ 196 h 677"/>
                <a:gd name="T78" fmla="*/ 49 w 199"/>
                <a:gd name="T79" fmla="*/ 249 h 677"/>
                <a:gd name="T80" fmla="*/ 26 w 199"/>
                <a:gd name="T81" fmla="*/ 177 h 677"/>
                <a:gd name="T82" fmla="*/ 30 w 199"/>
                <a:gd name="T83" fmla="*/ 139 h 677"/>
                <a:gd name="T84" fmla="*/ 26 w 199"/>
                <a:gd name="T85" fmla="*/ 177 h 677"/>
                <a:gd name="T86" fmla="*/ 27 w 199"/>
                <a:gd name="T87" fmla="*/ 190 h 677"/>
                <a:gd name="T88" fmla="*/ 43 w 199"/>
                <a:gd name="T89" fmla="*/ 144 h 677"/>
                <a:gd name="T90" fmla="*/ 53 w 199"/>
                <a:gd name="T91" fmla="*/ 190 h 677"/>
                <a:gd name="T92" fmla="*/ 47 w 199"/>
                <a:gd name="T93" fmla="*/ 146 h 677"/>
                <a:gd name="T94" fmla="*/ 53 w 199"/>
                <a:gd name="T95" fmla="*/ 190 h 677"/>
                <a:gd name="T96" fmla="*/ 53 w 199"/>
                <a:gd name="T97" fmla="*/ 196 h 677"/>
                <a:gd name="T98" fmla="*/ 63 w 199"/>
                <a:gd name="T99" fmla="*/ 188 h 677"/>
                <a:gd name="T100" fmla="*/ 56 w 199"/>
                <a:gd name="T101" fmla="*/ 132 h 677"/>
                <a:gd name="T102" fmla="*/ 62 w 199"/>
                <a:gd name="T103" fmla="*/ 169 h 677"/>
                <a:gd name="T104" fmla="*/ 56 w 199"/>
                <a:gd name="T105" fmla="*/ 132 h 67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9"/>
                <a:gd name="T160" fmla="*/ 0 h 677"/>
                <a:gd name="T161" fmla="*/ 199 w 199"/>
                <a:gd name="T162" fmla="*/ 677 h 67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9" h="677">
                  <a:moveTo>
                    <a:pt x="62" y="269"/>
                  </a:moveTo>
                  <a:lnTo>
                    <a:pt x="84" y="269"/>
                  </a:lnTo>
                  <a:lnTo>
                    <a:pt x="67" y="229"/>
                  </a:lnTo>
                  <a:lnTo>
                    <a:pt x="62" y="269"/>
                  </a:lnTo>
                  <a:close/>
                  <a:moveTo>
                    <a:pt x="105" y="215"/>
                  </a:moveTo>
                  <a:lnTo>
                    <a:pt x="96" y="257"/>
                  </a:lnTo>
                  <a:lnTo>
                    <a:pt x="94" y="221"/>
                  </a:lnTo>
                  <a:lnTo>
                    <a:pt x="105" y="215"/>
                  </a:lnTo>
                  <a:close/>
                  <a:moveTo>
                    <a:pt x="101" y="263"/>
                  </a:moveTo>
                  <a:lnTo>
                    <a:pt x="110" y="221"/>
                  </a:lnTo>
                  <a:lnTo>
                    <a:pt x="115" y="255"/>
                  </a:lnTo>
                  <a:lnTo>
                    <a:pt x="101" y="263"/>
                  </a:lnTo>
                  <a:close/>
                  <a:moveTo>
                    <a:pt x="86" y="260"/>
                  </a:moveTo>
                  <a:lnTo>
                    <a:pt x="84" y="224"/>
                  </a:lnTo>
                  <a:lnTo>
                    <a:pt x="72" y="221"/>
                  </a:lnTo>
                  <a:lnTo>
                    <a:pt x="86" y="260"/>
                  </a:lnTo>
                  <a:close/>
                  <a:moveTo>
                    <a:pt x="22" y="621"/>
                  </a:moveTo>
                  <a:lnTo>
                    <a:pt x="98" y="532"/>
                  </a:lnTo>
                  <a:lnTo>
                    <a:pt x="31" y="532"/>
                  </a:lnTo>
                  <a:lnTo>
                    <a:pt x="22" y="621"/>
                  </a:lnTo>
                  <a:close/>
                  <a:moveTo>
                    <a:pt x="105" y="540"/>
                  </a:moveTo>
                  <a:lnTo>
                    <a:pt x="17" y="646"/>
                  </a:lnTo>
                  <a:lnTo>
                    <a:pt x="14" y="669"/>
                  </a:lnTo>
                  <a:lnTo>
                    <a:pt x="0" y="669"/>
                  </a:lnTo>
                  <a:lnTo>
                    <a:pt x="62" y="190"/>
                  </a:lnTo>
                  <a:lnTo>
                    <a:pt x="79" y="176"/>
                  </a:lnTo>
                  <a:lnTo>
                    <a:pt x="77" y="101"/>
                  </a:lnTo>
                  <a:lnTo>
                    <a:pt x="67" y="101"/>
                  </a:lnTo>
                  <a:lnTo>
                    <a:pt x="67" y="129"/>
                  </a:lnTo>
                  <a:lnTo>
                    <a:pt x="55" y="126"/>
                  </a:lnTo>
                  <a:lnTo>
                    <a:pt x="53" y="56"/>
                  </a:lnTo>
                  <a:lnTo>
                    <a:pt x="67" y="53"/>
                  </a:lnTo>
                  <a:lnTo>
                    <a:pt x="67" y="90"/>
                  </a:lnTo>
                  <a:lnTo>
                    <a:pt x="77" y="90"/>
                  </a:lnTo>
                  <a:lnTo>
                    <a:pt x="74" y="0"/>
                  </a:lnTo>
                  <a:lnTo>
                    <a:pt x="89" y="0"/>
                  </a:lnTo>
                  <a:lnTo>
                    <a:pt x="89" y="90"/>
                  </a:lnTo>
                  <a:lnTo>
                    <a:pt x="98" y="90"/>
                  </a:lnTo>
                  <a:lnTo>
                    <a:pt x="101" y="53"/>
                  </a:lnTo>
                  <a:lnTo>
                    <a:pt x="117" y="50"/>
                  </a:lnTo>
                  <a:lnTo>
                    <a:pt x="113" y="134"/>
                  </a:lnTo>
                  <a:lnTo>
                    <a:pt x="96" y="131"/>
                  </a:lnTo>
                  <a:lnTo>
                    <a:pt x="98" y="101"/>
                  </a:lnTo>
                  <a:lnTo>
                    <a:pt x="89" y="101"/>
                  </a:lnTo>
                  <a:lnTo>
                    <a:pt x="91" y="173"/>
                  </a:lnTo>
                  <a:lnTo>
                    <a:pt x="110" y="179"/>
                  </a:lnTo>
                  <a:lnTo>
                    <a:pt x="199" y="610"/>
                  </a:lnTo>
                  <a:lnTo>
                    <a:pt x="194" y="618"/>
                  </a:lnTo>
                  <a:lnTo>
                    <a:pt x="180" y="618"/>
                  </a:lnTo>
                  <a:lnTo>
                    <a:pt x="173" y="579"/>
                  </a:lnTo>
                  <a:lnTo>
                    <a:pt x="122" y="532"/>
                  </a:lnTo>
                  <a:lnTo>
                    <a:pt x="134" y="669"/>
                  </a:lnTo>
                  <a:lnTo>
                    <a:pt x="129" y="677"/>
                  </a:lnTo>
                  <a:lnTo>
                    <a:pt x="117" y="674"/>
                  </a:lnTo>
                  <a:lnTo>
                    <a:pt x="105" y="540"/>
                  </a:lnTo>
                  <a:close/>
                  <a:moveTo>
                    <a:pt x="34" y="518"/>
                  </a:moveTo>
                  <a:lnTo>
                    <a:pt x="101" y="518"/>
                  </a:lnTo>
                  <a:lnTo>
                    <a:pt x="48" y="406"/>
                  </a:lnTo>
                  <a:lnTo>
                    <a:pt x="34" y="518"/>
                  </a:lnTo>
                  <a:close/>
                  <a:moveTo>
                    <a:pt x="170" y="562"/>
                  </a:moveTo>
                  <a:lnTo>
                    <a:pt x="125" y="520"/>
                  </a:lnTo>
                  <a:lnTo>
                    <a:pt x="158" y="501"/>
                  </a:lnTo>
                  <a:lnTo>
                    <a:pt x="170" y="562"/>
                  </a:lnTo>
                  <a:close/>
                  <a:moveTo>
                    <a:pt x="127" y="509"/>
                  </a:moveTo>
                  <a:lnTo>
                    <a:pt x="156" y="487"/>
                  </a:lnTo>
                  <a:lnTo>
                    <a:pt x="139" y="397"/>
                  </a:lnTo>
                  <a:lnTo>
                    <a:pt x="127" y="509"/>
                  </a:lnTo>
                  <a:close/>
                  <a:moveTo>
                    <a:pt x="103" y="501"/>
                  </a:moveTo>
                  <a:lnTo>
                    <a:pt x="53" y="394"/>
                  </a:lnTo>
                  <a:lnTo>
                    <a:pt x="94" y="394"/>
                  </a:lnTo>
                  <a:lnTo>
                    <a:pt x="103" y="501"/>
                  </a:lnTo>
                  <a:close/>
                  <a:moveTo>
                    <a:pt x="53" y="358"/>
                  </a:moveTo>
                  <a:lnTo>
                    <a:pt x="84" y="280"/>
                  </a:lnTo>
                  <a:lnTo>
                    <a:pt x="62" y="280"/>
                  </a:lnTo>
                  <a:lnTo>
                    <a:pt x="53" y="358"/>
                  </a:lnTo>
                  <a:close/>
                  <a:moveTo>
                    <a:pt x="89" y="291"/>
                  </a:moveTo>
                  <a:lnTo>
                    <a:pt x="55" y="383"/>
                  </a:lnTo>
                  <a:lnTo>
                    <a:pt x="94" y="383"/>
                  </a:lnTo>
                  <a:lnTo>
                    <a:pt x="89" y="291"/>
                  </a:lnTo>
                  <a:close/>
                  <a:moveTo>
                    <a:pt x="108" y="383"/>
                  </a:moveTo>
                  <a:lnTo>
                    <a:pt x="132" y="366"/>
                  </a:lnTo>
                  <a:lnTo>
                    <a:pt x="98" y="294"/>
                  </a:lnTo>
                  <a:lnTo>
                    <a:pt x="108" y="383"/>
                  </a:lnTo>
                  <a:close/>
                  <a:moveTo>
                    <a:pt x="132" y="380"/>
                  </a:moveTo>
                  <a:lnTo>
                    <a:pt x="108" y="394"/>
                  </a:lnTo>
                  <a:lnTo>
                    <a:pt x="117" y="498"/>
                  </a:lnTo>
                  <a:lnTo>
                    <a:pt x="132" y="380"/>
                  </a:lnTo>
                  <a:close/>
                  <a:moveTo>
                    <a:pt x="117" y="266"/>
                  </a:moveTo>
                  <a:lnTo>
                    <a:pt x="101" y="277"/>
                  </a:lnTo>
                  <a:lnTo>
                    <a:pt x="129" y="341"/>
                  </a:lnTo>
                  <a:lnTo>
                    <a:pt x="117" y="266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0" hangingPunct="0"/>
              <a:endParaRPr lang="ru-RU" sz="2000">
                <a:latin typeface="Clarendon"/>
              </a:endParaRPr>
            </a:p>
          </p:txBody>
        </p:sp>
        <p:sp>
          <p:nvSpPr>
            <p:cNvPr id="16" name="Хорда 15"/>
            <p:cNvSpPr/>
            <p:nvPr/>
          </p:nvSpPr>
          <p:spPr>
            <a:xfrm>
              <a:off x="2443692" y="3430914"/>
              <a:ext cx="240500" cy="144016"/>
            </a:xfrm>
            <a:prstGeom prst="chord">
              <a:avLst>
                <a:gd name="adj1" fmla="val 10694796"/>
                <a:gd name="adj2" fmla="val 4999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9" name="Хорда 18"/>
            <p:cNvSpPr/>
            <p:nvPr/>
          </p:nvSpPr>
          <p:spPr>
            <a:xfrm>
              <a:off x="7699393" y="5279946"/>
              <a:ext cx="240500" cy="144016"/>
            </a:xfrm>
            <a:prstGeom prst="chord">
              <a:avLst>
                <a:gd name="adj1" fmla="val 10694796"/>
                <a:gd name="adj2" fmla="val 4999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pic>
          <p:nvPicPr>
            <p:cNvPr id="21" name="Picture 22" descr="P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47664" y="4283400"/>
              <a:ext cx="449906" cy="452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2" name="Picture 2" descr="http://sneg5.com/_pu/2/9669006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66" t="24353" r="11958" b="31114"/>
            <a:stretch/>
          </p:blipFill>
          <p:spPr bwMode="auto">
            <a:xfrm rot="1522452">
              <a:off x="4613084" y="4816715"/>
              <a:ext cx="1055266" cy="429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Глонасс-К цветной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148064" y="1744295"/>
              <a:ext cx="481012" cy="481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24" name="Прямоугольник 23"/>
            <p:cNvSpPr/>
            <p:nvPr/>
          </p:nvSpPr>
          <p:spPr>
            <a:xfrm>
              <a:off x="5757307" y="1751592"/>
              <a:ext cx="1979712" cy="4828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Спутниковая группировка </a:t>
              </a:r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ГЛОНАСС/</a:t>
              </a:r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GPS</a:t>
              </a:r>
              <a:endParaRPr lang="ru-RU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843809" y="3671951"/>
              <a:ext cx="1413771" cy="4828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Спутниковая базовая станция</a:t>
              </a:r>
              <a:endParaRPr lang="ru-RU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312122" y="4859740"/>
              <a:ext cx="852075" cy="4828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Сетевой сервер</a:t>
              </a:r>
              <a:endParaRPr lang="ru-RU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Прямая со стрелкой 26"/>
            <p:cNvCxnSpPr/>
            <p:nvPr/>
          </p:nvCxnSpPr>
          <p:spPr>
            <a:xfrm flipH="1">
              <a:off x="2771802" y="2217002"/>
              <a:ext cx="2376262" cy="1213912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lg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/>
            <p:nvPr/>
          </p:nvCxnSpPr>
          <p:spPr>
            <a:xfrm>
              <a:off x="5388570" y="2276872"/>
              <a:ext cx="2325684" cy="288032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lg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684192" y="4757081"/>
              <a:ext cx="1527768" cy="53893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Корректирующая информация</a:t>
              </a:r>
              <a:endParaRPr lang="ru-RU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Прямая со стрелкой 30"/>
            <p:cNvCxnSpPr/>
            <p:nvPr/>
          </p:nvCxnSpPr>
          <p:spPr>
            <a:xfrm>
              <a:off x="2164196" y="4509518"/>
              <a:ext cx="2937558" cy="259585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lg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Хорда 31"/>
            <p:cNvSpPr/>
            <p:nvPr/>
          </p:nvSpPr>
          <p:spPr>
            <a:xfrm rot="1347277">
              <a:off x="5193760" y="4772650"/>
              <a:ext cx="240500" cy="144016"/>
            </a:xfrm>
            <a:prstGeom prst="chord">
              <a:avLst>
                <a:gd name="adj1" fmla="val 10694796"/>
                <a:gd name="adj2" fmla="val 4999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3758319" y="5464619"/>
              <a:ext cx="3096344" cy="57416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Точность позиционирования в движении 3-5 см</a:t>
              </a:r>
              <a:endPara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4" name="Прямая со стрелкой 33"/>
            <p:cNvCxnSpPr/>
            <p:nvPr/>
          </p:nvCxnSpPr>
          <p:spPr>
            <a:xfrm>
              <a:off x="5300464" y="2996952"/>
              <a:ext cx="0" cy="1735227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lg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4257580" y="2538192"/>
              <a:ext cx="1415115" cy="53893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Навигационная информация</a:t>
              </a:r>
              <a:endParaRPr lang="ru-RU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26</a:t>
            </a:fld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-13731" y="640947"/>
            <a:ext cx="9143998" cy="519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ПОЗИЦИОНИРОВАНИЕ НАЗЕМНЫХ БЕСПИЛОТНЫХ СИСТЕМ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" y="1042356"/>
            <a:ext cx="9143999" cy="491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cs typeface="Arial" panose="020B0604020202020204" pitchFamily="34" charset="0"/>
              </a:rPr>
              <a:t>Построение высокоточной координатной системы на примере участка автодорожного подхода к транспортному переходу через Керченский </a:t>
            </a:r>
            <a:r>
              <a:rPr lang="ru-RU" sz="1600" dirty="0" smtClean="0">
                <a:cs typeface="Arial" panose="020B0604020202020204" pitchFamily="34" charset="0"/>
              </a:rPr>
              <a:t>пролив при участии АО «РИРВ»</a:t>
            </a:r>
            <a:endParaRPr lang="ru-RU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37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://www.racurs.ru/img/articles/UAV/PP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7149" y="4033545"/>
            <a:ext cx="1605643" cy="985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89485" y="1275605"/>
            <a:ext cx="6577066" cy="2827739"/>
          </a:xfrm>
        </p:spPr>
        <p:txBody>
          <a:bodyPr anchor="ctr" anchorCtr="0">
            <a:normAutofit fontScale="47500" lnSpcReduction="2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ru-RU" dirty="0" smtClean="0"/>
              <a:t>Беспилотные летательные аппараты в настоящее время заняли отдельную нишу как в военной, так и гражданских отраслях производства.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dirty="0" smtClean="0"/>
              <a:t>Главным применением гражданских БАС является </a:t>
            </a:r>
            <a:r>
              <a:rPr lang="ru-RU" u="sng" dirty="0" smtClean="0"/>
              <a:t>аэрофотосъемка</a:t>
            </a:r>
            <a:r>
              <a:rPr lang="ru-RU" dirty="0" smtClean="0"/>
              <a:t> (в том числе, для создания топографических и тематических карт и планов), где они могут конкурировать с пилотируемой авиацией.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dirty="0" smtClean="0"/>
              <a:t>В настоящее время ведутся исследования по разработке беспилотных систем для целей </a:t>
            </a:r>
            <a:r>
              <a:rPr lang="ru-RU" u="sng" dirty="0" err="1" smtClean="0"/>
              <a:t>аэрогеофизики</a:t>
            </a:r>
            <a:r>
              <a:rPr lang="ru-RU" dirty="0" smtClean="0"/>
              <a:t>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dirty="0" smtClean="0"/>
              <a:t>БАС самолетного и </a:t>
            </a:r>
            <a:r>
              <a:rPr lang="ru-RU" dirty="0" err="1" smtClean="0"/>
              <a:t>мультироторного</a:t>
            </a:r>
            <a:r>
              <a:rPr lang="ru-RU" dirty="0" smtClean="0"/>
              <a:t> типа широко представлены на рынке, в том числе, отечественном.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b="1" dirty="0" smtClean="0"/>
              <a:t>Позиционирование  таких систем должно выполняться высокоточной ГНСС-аппаратурой.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27</a:t>
            </a:fld>
            <a:endParaRPr lang="ru-RU" dirty="0"/>
          </a:p>
        </p:txBody>
      </p:sp>
      <p:pic>
        <p:nvPicPr>
          <p:cNvPr id="6" name="Picture 1" descr="http://www.racurs.ru/img/articles/UAV/SC100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304" y="1078358"/>
            <a:ext cx="1604594" cy="79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2" descr="http://www.racurs.ru/img/articles/UAV/SC250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8304" y="2003816"/>
            <a:ext cx="1604594" cy="79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8470" y="4021054"/>
            <a:ext cx="1794472" cy="910391"/>
          </a:xfrm>
          <a:prstGeom prst="rect">
            <a:avLst/>
          </a:prstGeom>
          <a:noFill/>
        </p:spPr>
      </p:pic>
      <p:pic>
        <p:nvPicPr>
          <p:cNvPr id="11" name="Picture 9" descr="http://www.racurs.ru/img/articles/UAV/Zala1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07150" y="2927439"/>
            <a:ext cx="1605641" cy="950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14">
            <a:hlinkClick r:id="rId7" tooltip="Перейти на главную страницу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781" y="4122237"/>
            <a:ext cx="1632887" cy="321721"/>
          </a:xfrm>
          <a:prstGeom prst="rect">
            <a:avLst/>
          </a:prstGeom>
          <a:noFill/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6309" y="4130395"/>
            <a:ext cx="1057275" cy="29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3043" y="4561886"/>
            <a:ext cx="1785950" cy="364230"/>
          </a:xfrm>
          <a:prstGeom prst="rect">
            <a:avLst/>
          </a:prstGeom>
          <a:noFill/>
        </p:spPr>
      </p:pic>
      <p:pic>
        <p:nvPicPr>
          <p:cNvPr id="19" name="Picture 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485" y="4515966"/>
            <a:ext cx="1000132" cy="423413"/>
          </a:xfrm>
          <a:prstGeom prst="rect">
            <a:avLst/>
          </a:prstGeom>
          <a:noFill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9469" y="4165070"/>
            <a:ext cx="148856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0" y="637059"/>
            <a:ext cx="9144000" cy="519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ПОЗИЦИОНИРОВАНИЕ БЕСПИЛОТНЫХ АВИАЦИОННЫХ СИСТЕМ</a:t>
            </a:r>
          </a:p>
        </p:txBody>
      </p:sp>
    </p:spTree>
    <p:extLst>
      <p:ext uri="{BB962C8B-B14F-4D97-AF65-F5344CB8AC3E}">
        <p14:creationId xmlns:p14="http://schemas.microsoft.com/office/powerpoint/2010/main" val="227714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82" y="1285603"/>
            <a:ext cx="6367564" cy="1496702"/>
          </a:xfrm>
        </p:spPr>
        <p:txBody>
          <a:bodyPr>
            <a:normAutofit fontScale="70000" lnSpcReduction="20000"/>
          </a:bodyPr>
          <a:lstStyle/>
          <a:p>
            <a:pPr marL="180975" indent="361950" algn="just">
              <a:buNone/>
            </a:pPr>
            <a:r>
              <a:rPr lang="ru-RU" dirty="0" smtClean="0"/>
              <a:t>АО «РИРВ» продолжает модернизацию и разработку новой ГНСС-аппаратуры и программного обеспечения для обеспечения высокоточного позиционирования при решении широкого круга инженерных задач.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28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627534"/>
            <a:ext cx="9144000" cy="519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ДАЛЬНЕЙШЕЕ РАЗВИТИЕ ТЕХНОЛОГИЙ АО «РИРВ»</a:t>
            </a:r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180360" y="4316288"/>
            <a:ext cx="14542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100" spc="-30" dirty="0" smtClean="0"/>
              <a:t>Современная научная </a:t>
            </a:r>
          </a:p>
          <a:p>
            <a:pPr algn="ctr"/>
            <a:r>
              <a:rPr lang="ru-RU" sz="1100" spc="-30" dirty="0" smtClean="0"/>
              <a:t>и производственная </a:t>
            </a:r>
            <a:r>
              <a:rPr lang="ru-RU" sz="1100" dirty="0" smtClean="0"/>
              <a:t>база</a:t>
            </a:r>
            <a:endParaRPr lang="en-US" sz="1100" dirty="0" smtClean="0">
              <a:solidFill>
                <a:srgbClr val="292929"/>
              </a:solidFill>
            </a:endParaRP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1740960" y="4316288"/>
            <a:ext cx="1454202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 smtClean="0"/>
              <a:t>Сертифицированный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ru-RU" sz="1100" dirty="0" smtClean="0"/>
              <a:t>вторичный эталон </a:t>
            </a:r>
            <a:br>
              <a:rPr lang="ru-RU" sz="1100" dirty="0" smtClean="0"/>
            </a:br>
            <a:r>
              <a:rPr lang="ru-RU" sz="1100" dirty="0" smtClean="0"/>
              <a:t>времени и частоты</a:t>
            </a:r>
            <a:endParaRPr lang="en-US" sz="1100" dirty="0" smtClean="0"/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3325136" y="4348196"/>
            <a:ext cx="1454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 smtClean="0"/>
              <a:t>Уникальная</a:t>
            </a:r>
          </a:p>
          <a:p>
            <a:pPr algn="ctr"/>
            <a:r>
              <a:rPr lang="ru-RU" sz="1100" dirty="0" smtClean="0"/>
              <a:t>безэховая камера</a:t>
            </a:r>
            <a:endParaRPr lang="ru-RU" sz="1100" dirty="0" smtClean="0">
              <a:solidFill>
                <a:srgbClr val="292929"/>
              </a:solidFill>
            </a:endParaRPr>
          </a:p>
        </p:txBody>
      </p:sp>
      <p:pic>
        <p:nvPicPr>
          <p:cNvPr id="12" name="Picture 8" descr="mech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9" t="23511" r="24271" b="4371"/>
          <a:stretch>
            <a:fillRect/>
          </a:stretch>
        </p:blipFill>
        <p:spPr bwMode="auto">
          <a:xfrm>
            <a:off x="261282" y="2843024"/>
            <a:ext cx="1377330" cy="1449923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IMG_0072am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l="1616" t="7195"/>
          <a:stretch>
            <a:fillRect/>
          </a:stretch>
        </p:blipFill>
        <p:spPr bwMode="auto">
          <a:xfrm>
            <a:off x="1821882" y="2843023"/>
            <a:ext cx="1377330" cy="1449923"/>
          </a:xfrm>
          <a:prstGeom prst="rect">
            <a:avLst/>
          </a:prstGeom>
          <a:blipFill>
            <a:blip r:embed="rId5" cstate="print">
              <a:lum bright="10000" contrast="10000"/>
            </a:blip>
            <a:stretch>
              <a:fillRect/>
            </a:stretch>
          </a:blipFill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4" name="Picture 2" descr="E:\Helen\ИНФОРМАЦИЯ ОАО РИРВ\Диск 2 Фото аппаратура ОАО РИРВ\Гео-П\Image21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 l="22194" r="11224"/>
          <a:stretch>
            <a:fillRect/>
          </a:stretch>
        </p:blipFill>
        <p:spPr bwMode="auto">
          <a:xfrm>
            <a:off x="3396574" y="2843023"/>
            <a:ext cx="1377330" cy="1449923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4909312" y="4348196"/>
            <a:ext cx="14542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 smtClean="0"/>
              <a:t>Современные технологии проектирования</a:t>
            </a:r>
            <a:endParaRPr lang="ru-RU" sz="1100" dirty="0" smtClean="0">
              <a:solidFill>
                <a:srgbClr val="292929"/>
              </a:solidFill>
            </a:endParaRPr>
          </a:p>
        </p:txBody>
      </p:sp>
      <p:pic>
        <p:nvPicPr>
          <p:cNvPr id="16" name="Picture 2" descr="E:\Helen\ИНФОРМАЦИЯ ОАО РИРВ\Диск 3\Фото институт\Дизайн центр\DSC_0468.jpg"/>
          <p:cNvPicPr>
            <a:picLocks noChangeAspect="1" noChangeArrowheads="1"/>
          </p:cNvPicPr>
          <p:nvPr/>
        </p:nvPicPr>
        <p:blipFill>
          <a:blip r:embed="rId7" cstate="print"/>
          <a:srcRect l="17462" t="11178" r="22670"/>
          <a:stretch>
            <a:fillRect/>
          </a:stretch>
        </p:blipFill>
        <p:spPr bwMode="auto">
          <a:xfrm>
            <a:off x="4913589" y="2843023"/>
            <a:ext cx="1377330" cy="1440166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5" name="Picture 2" descr="C:\Documents and Settings\04sso01\Мои документы\2018\Презентация - состояние ВТП\Материал\Document (2)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"/>
          <a:stretch/>
        </p:blipFill>
        <p:spPr bwMode="auto">
          <a:xfrm>
            <a:off x="6466259" y="1261374"/>
            <a:ext cx="2520280" cy="35177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74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68" y="718592"/>
            <a:ext cx="9144000" cy="51952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ЛАВНЫЕ ТЕНДЕНЦИИ В РАЗВИТИИ </a:t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ВЫСОКОТОЧНОГО СПУТНИКОВОГО ПОЗИЦИОНИРОВАНИЯ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23528" y="1419622"/>
            <a:ext cx="8352928" cy="3276364"/>
          </a:xfrm>
        </p:spPr>
        <p:txBody>
          <a:bodyPr anchor="ctr" anchorCtr="0">
            <a:normAutofit fontScale="70000" lnSpcReduction="20000"/>
          </a:bodyPr>
          <a:lstStyle/>
          <a:p>
            <a:pPr algn="just">
              <a:spcBef>
                <a:spcPts val="1200"/>
              </a:spcBef>
            </a:pPr>
            <a:r>
              <a:rPr lang="ru-RU" dirty="0" smtClean="0">
                <a:cs typeface="Arial" panose="020B0604020202020204" pitchFamily="34" charset="0"/>
              </a:rPr>
              <a:t>Совершенствование космического сегмента существующих ГНСС;</a:t>
            </a:r>
          </a:p>
          <a:p>
            <a:pPr algn="just">
              <a:spcBef>
                <a:spcPts val="1200"/>
              </a:spcBef>
            </a:pPr>
            <a:r>
              <a:rPr lang="ru-RU" dirty="0" smtClean="0">
                <a:cs typeface="Arial" panose="020B0604020202020204" pitchFamily="34" charset="0"/>
              </a:rPr>
              <a:t>Совершенствование методов обработки ГНСС-измерений;</a:t>
            </a:r>
          </a:p>
          <a:p>
            <a:pPr algn="just">
              <a:spcBef>
                <a:spcPts val="1200"/>
              </a:spcBef>
            </a:pPr>
            <a:r>
              <a:rPr lang="ru-RU" dirty="0" smtClean="0">
                <a:cs typeface="Arial" panose="020B0604020202020204" pitchFamily="34" charset="0"/>
              </a:rPr>
              <a:t>Развитие сетей наземной инфраструктуры ГНСС;</a:t>
            </a:r>
          </a:p>
          <a:p>
            <a:pPr algn="just">
              <a:spcBef>
                <a:spcPts val="1200"/>
              </a:spcBef>
            </a:pPr>
            <a:r>
              <a:rPr lang="ru-RU" dirty="0" smtClean="0">
                <a:cs typeface="Arial" panose="020B0604020202020204" pitchFamily="34" charset="0"/>
              </a:rPr>
              <a:t>Совершенствование аппаратуры потребителей ГНСС;</a:t>
            </a:r>
          </a:p>
          <a:p>
            <a:pPr algn="just">
              <a:spcBef>
                <a:spcPts val="1200"/>
              </a:spcBef>
            </a:pPr>
            <a:r>
              <a:rPr lang="ru-RU" dirty="0" smtClean="0">
                <a:cs typeface="Arial" panose="020B0604020202020204" pitchFamily="34" charset="0"/>
              </a:rPr>
              <a:t>Совершенствование координатно-временной основы;</a:t>
            </a:r>
          </a:p>
          <a:p>
            <a:pPr algn="just">
              <a:spcBef>
                <a:spcPts val="1200"/>
              </a:spcBef>
            </a:pPr>
            <a:r>
              <a:rPr lang="ru-RU" dirty="0" smtClean="0">
                <a:cs typeface="Arial" panose="020B0604020202020204" pitchFamily="34" charset="0"/>
              </a:rPr>
              <a:t>Появление новых областей применения ГНСС.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381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09317" y="4657727"/>
            <a:ext cx="1881733" cy="4199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000" dirty="0" smtClean="0"/>
              <a:t>Данные ИАЦ КВНО ЦНИИМАШ</a:t>
            </a:r>
            <a:br>
              <a:rPr lang="ru-RU" sz="1000" dirty="0" smtClean="0"/>
            </a:br>
            <a:r>
              <a:rPr lang="ru-RU" sz="1000" dirty="0" smtClean="0"/>
              <a:t>на 14.11.2018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4</a:t>
            </a:fld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3588" r="5832" b="81702"/>
          <a:stretch/>
        </p:blipFill>
        <p:spPr bwMode="auto">
          <a:xfrm>
            <a:off x="1668780" y="1344245"/>
            <a:ext cx="3741028" cy="79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35061" r="5832" b="53805"/>
          <a:stretch/>
        </p:blipFill>
        <p:spPr bwMode="auto">
          <a:xfrm>
            <a:off x="1668780" y="2283718"/>
            <a:ext cx="3741028" cy="59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" t="59358" r="5066" b="29224"/>
          <a:stretch/>
        </p:blipFill>
        <p:spPr bwMode="auto">
          <a:xfrm>
            <a:off x="1668780" y="3087751"/>
            <a:ext cx="3741028" cy="6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r="4936" b="14143"/>
          <a:stretch/>
        </p:blipFill>
        <p:spPr bwMode="auto">
          <a:xfrm>
            <a:off x="1668780" y="3858116"/>
            <a:ext cx="3741028" cy="6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http://technode.com/wp-content/uploads/2013/06/beidou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92" b="96388" l="10000" r="90000">
                        <a14:foregroundMark x1="18644" y1="57336" x2="23898" y2="73138"/>
                        <a14:foregroundMark x1="26102" y1="37698" x2="19153" y2="51467"/>
                        <a14:foregroundMark x1="20000" y1="53047" x2="23898" y2="68397"/>
                        <a14:foregroundMark x1="25593" y1="64786" x2="43220" y2="6591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5412" y="3106675"/>
            <a:ext cx="1095459" cy="76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oneone.ucoz.ru/_bl/1/308532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333" l="22200" r="78600">
                        <a14:foregroundMark x1="27400" y1="72667" x2="46400" y2="88667"/>
                        <a14:foregroundMark x1="69600" y1="75667" x2="52200" y2="91000"/>
                      </a14:backgroundRemoval>
                    </a14:imgEffect>
                  </a14:imgLayer>
                </a14:imgProps>
              </a:ext>
            </a:extLst>
          </a:blip>
          <a:srcRect l="15440" r="13971"/>
          <a:stretch>
            <a:fillRect/>
          </a:stretch>
        </p:blipFill>
        <p:spPr bwMode="auto">
          <a:xfrm>
            <a:off x="549859" y="2190723"/>
            <a:ext cx="1021010" cy="80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163gorod.ru/sites/116kzn.ru/files/styles/news-img-full/public/2016/03/Minoboroni-zavershilo-testirova.jpg?itok=TsQ-g_X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9686" y="1344245"/>
            <a:ext cx="733850" cy="70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http://www.francis-fustier.fr/blog/wp-content/uploads/Galileo/Galileo_logo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5250" y="3912121"/>
            <a:ext cx="666771" cy="62067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2" name="Picture 8" descr="C:\Documents and Settings\04sso01\Мои документы\2018\Загрузки - Шевчук\Рисунки\для презентаций\ИАЦ ЦНИИМАШ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908" y="4648201"/>
            <a:ext cx="1271691" cy="3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авая фигурная скобка 3"/>
          <p:cNvSpPr/>
          <p:nvPr/>
        </p:nvSpPr>
        <p:spPr>
          <a:xfrm>
            <a:off x="5616349" y="1265827"/>
            <a:ext cx="362179" cy="1737360"/>
          </a:xfrm>
          <a:prstGeom prst="rightBrace">
            <a:avLst>
              <a:gd name="adj1" fmla="val 8333"/>
              <a:gd name="adj2" fmla="val 50493"/>
            </a:avLst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авая фигурная скобка 15"/>
          <p:cNvSpPr/>
          <p:nvPr/>
        </p:nvSpPr>
        <p:spPr>
          <a:xfrm>
            <a:off x="5616349" y="3087751"/>
            <a:ext cx="362179" cy="1445040"/>
          </a:xfrm>
          <a:prstGeom prst="rightBrace">
            <a:avLst>
              <a:gd name="adj1" fmla="val 8333"/>
              <a:gd name="adj2" fmla="val 49479"/>
            </a:avLst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193444" y="1990885"/>
            <a:ext cx="247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cs typeface="Arial" panose="020B0604020202020204" pitchFamily="34" charset="0"/>
              </a:rPr>
              <a:t>Полностью развернуты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79445" y="3500668"/>
            <a:ext cx="2711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cs typeface="Arial" panose="020B0604020202020204" pitchFamily="34" charset="0"/>
              </a:rPr>
              <a:t>На этапе испытаний и ввода в эксплуатацию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7140" y="627534"/>
            <a:ext cx="9144000" cy="519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ОРБИТАЛЬНЫХ ГРУППИРОВОК ГНСС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15456" y="1528286"/>
            <a:ext cx="504056" cy="2324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815456" y="2468384"/>
            <a:ext cx="504056" cy="2324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005192" y="3273249"/>
            <a:ext cx="404616" cy="2324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005192" y="4096864"/>
            <a:ext cx="404616" cy="2324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695092" y="3068899"/>
            <a:ext cx="6030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6699"/>
                </a:solidFill>
              </a:rPr>
              <a:t>BEIDOU</a:t>
            </a:r>
            <a:endParaRPr lang="ru-RU" sz="1000" dirty="0">
              <a:solidFill>
                <a:srgbClr val="006699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60126" y="3892134"/>
            <a:ext cx="635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6699"/>
                </a:solidFill>
              </a:rPr>
              <a:t>GALILEO</a:t>
            </a:r>
            <a:endParaRPr lang="ru-RU" sz="1000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5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 animBg="1"/>
      <p:bldP spid="28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19622"/>
            <a:ext cx="4464496" cy="3456384"/>
          </a:xfrm>
        </p:spPr>
        <p:txBody>
          <a:bodyPr>
            <a:normAutofit/>
          </a:bodyPr>
          <a:lstStyle/>
          <a:p>
            <a:pPr algn="just"/>
            <a:endParaRPr lang="ru-RU" sz="2400" dirty="0" smtClean="0"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cs typeface="Arial" panose="020B0604020202020204" pitchFamily="34" charset="0"/>
              </a:rPr>
              <a:t>Внедрение в обработку измерений всех ГНСС;</a:t>
            </a:r>
          </a:p>
          <a:p>
            <a:pPr algn="just"/>
            <a:endParaRPr lang="ru-RU" sz="2400" dirty="0" smtClean="0"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cs typeface="Arial" panose="020B0604020202020204" pitchFamily="34" charset="0"/>
              </a:rPr>
              <a:t>Развитие методов обработки фазовых измерений ГНСС</a:t>
            </a:r>
            <a:endParaRPr lang="en-US" sz="2400" dirty="0" smtClean="0">
              <a:cs typeface="Arial" panose="020B0604020202020204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5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627534"/>
            <a:ext cx="9144000" cy="519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МЕТОДОВ ОБРАБОТКИ ГНСС-ИЗМЕРЕНИЙ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716016" y="1491630"/>
            <a:ext cx="4224347" cy="2975730"/>
            <a:chOff x="1187624" y="1800935"/>
            <a:chExt cx="6470011" cy="4137734"/>
          </a:xfrm>
        </p:grpSpPr>
        <p:pic>
          <p:nvPicPr>
            <p:cNvPr id="9" name="Рисунок 8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87624" y="1800935"/>
              <a:ext cx="6470011" cy="4137734"/>
            </a:xfrm>
            <a:prstGeom prst="rect">
              <a:avLst/>
            </a:prstGeom>
            <a:noFill/>
            <a:ln w="19050">
              <a:solidFill>
                <a:schemeClr val="accent5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6573806" y="1913065"/>
              <a:ext cx="679527" cy="302433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0962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 txBox="1">
            <a:spLocks/>
          </p:cNvSpPr>
          <p:nvPr/>
        </p:nvSpPr>
        <p:spPr>
          <a:xfrm>
            <a:off x="0" y="644352"/>
            <a:ext cx="9144000" cy="519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PRECISE POINT POSITIONING (PPP)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940152" y="1121132"/>
            <a:ext cx="320384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Преимущества метода: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cs typeface="Arial" panose="020B0604020202020204" pitchFamily="34" charset="0"/>
              </a:rPr>
              <a:t>Точность уровня первых дециметров;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cs typeface="Arial" panose="020B0604020202020204" pitchFamily="34" charset="0"/>
              </a:rPr>
              <a:t>Глобальный охват;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cs typeface="Arial" panose="020B0604020202020204" pitchFamily="34" charset="0"/>
              </a:rPr>
              <a:t>Не требуется наличия базовых станций непосредственно на участке работ.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 smtClean="0">
              <a:cs typeface="Arial" panose="020B0604020202020204" pitchFamily="34" charset="0"/>
            </a:endParaRPr>
          </a:p>
          <a:p>
            <a:pPr indent="266700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Недостатки метода: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cs typeface="Arial" panose="020B0604020202020204" pitchFamily="34" charset="0"/>
              </a:rPr>
              <a:t>Необходим канал доступа к данным для обработки.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cs typeface="Arial" panose="020B0604020202020204" pitchFamily="34" charset="0"/>
              </a:rPr>
              <a:t>Требуется большее (чем для </a:t>
            </a:r>
            <a:r>
              <a:rPr lang="en-US" sz="1400" dirty="0" smtClean="0">
                <a:cs typeface="Arial" panose="020B0604020202020204" pitchFamily="34" charset="0"/>
              </a:rPr>
              <a:t>RTK</a:t>
            </a:r>
            <a:r>
              <a:rPr lang="ru-RU" sz="1400" dirty="0" smtClean="0">
                <a:cs typeface="Arial" panose="020B0604020202020204" pitchFamily="34" charset="0"/>
              </a:rPr>
              <a:t>)</a:t>
            </a:r>
            <a:r>
              <a:rPr lang="en-US" sz="1400" dirty="0" smtClean="0">
                <a:cs typeface="Arial" panose="020B0604020202020204" pitchFamily="34" charset="0"/>
              </a:rPr>
              <a:t> </a:t>
            </a:r>
            <a:r>
              <a:rPr lang="ru-RU" sz="1400" dirty="0" smtClean="0">
                <a:cs typeface="Arial" panose="020B0604020202020204" pitchFamily="34" charset="0"/>
              </a:rPr>
              <a:t>время для получения качественных решений.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cs typeface="Arial" panose="020B0604020202020204" pitchFamily="34" charset="0"/>
              </a:rPr>
              <a:t>Параметры локализации используемой СК должны быть заранее твердо известны.</a:t>
            </a:r>
            <a:endParaRPr lang="ru-RU" sz="1400" dirty="0">
              <a:cs typeface="Arial" panose="020B0604020202020204" pitchFamily="34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6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5" y="1097682"/>
            <a:ext cx="5693194" cy="380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008" y="1059582"/>
            <a:ext cx="8748464" cy="3816424"/>
          </a:xfrm>
        </p:spPr>
        <p:txBody>
          <a:bodyPr anchor="ctr" anchorCtr="0">
            <a:normAutofit fontScale="70000" lnSpcReduction="20000"/>
          </a:bodyPr>
          <a:lstStyle/>
          <a:p>
            <a:pPr marL="542925" indent="-361950" algn="just">
              <a:lnSpc>
                <a:spcPct val="120000"/>
              </a:lnSpc>
              <a:spcBef>
                <a:spcPts val="1200"/>
              </a:spcBef>
            </a:pPr>
            <a:r>
              <a:rPr lang="ru-RU" dirty="0" smtClean="0">
                <a:cs typeface="Arial" panose="020B0604020202020204" pitchFamily="34" charset="0"/>
              </a:rPr>
              <a:t>Развитие сетей постоянно действующих базовых станций (ПДБС) по всему миру:</a:t>
            </a:r>
          </a:p>
          <a:p>
            <a:pPr marL="542925" lvl="1" indent="-361950" algn="just"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cs typeface="Arial" panose="020B0604020202020204" pitchFamily="34" charset="0"/>
              </a:rPr>
              <a:t>развертывание новых сетей ПДБС;</a:t>
            </a:r>
          </a:p>
          <a:p>
            <a:pPr marL="542925" lvl="1" indent="-361950" algn="just"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cs typeface="Arial" panose="020B0604020202020204" pitchFamily="34" charset="0"/>
              </a:rPr>
              <a:t>повышение частоты записи данных; </a:t>
            </a:r>
          </a:p>
          <a:p>
            <a:pPr marL="542925" lvl="1" indent="-361950" algn="just"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cs typeface="Arial" panose="020B0604020202020204" pitchFamily="34" charset="0"/>
              </a:rPr>
              <a:t>работа с Большими данными (</a:t>
            </a:r>
            <a:r>
              <a:rPr lang="en-US" dirty="0" smtClean="0">
                <a:cs typeface="Arial" panose="020B0604020202020204" pitchFamily="34" charset="0"/>
              </a:rPr>
              <a:t>Big data</a:t>
            </a:r>
            <a:r>
              <a:rPr lang="ru-RU" dirty="0" smtClean="0">
                <a:cs typeface="Arial" panose="020B0604020202020204" pitchFamily="34" charset="0"/>
              </a:rPr>
              <a:t>); </a:t>
            </a:r>
          </a:p>
          <a:p>
            <a:pPr marL="542925" lvl="1" indent="-361950" algn="just"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cs typeface="Arial" panose="020B0604020202020204" pitchFamily="34" charset="0"/>
              </a:rPr>
              <a:t>создание служб агрегации данных ПДБС.</a:t>
            </a:r>
          </a:p>
          <a:p>
            <a:pPr marL="542925" indent="-361950" algn="just">
              <a:lnSpc>
                <a:spcPct val="120000"/>
              </a:lnSpc>
              <a:spcBef>
                <a:spcPts val="1200"/>
              </a:spcBef>
            </a:pPr>
            <a:r>
              <a:rPr lang="ru-RU" dirty="0" smtClean="0">
                <a:cs typeface="Arial" panose="020B0604020202020204" pitchFamily="34" charset="0"/>
              </a:rPr>
              <a:t>Развитие удаленных сервисов обработки ГНСС-измерений;</a:t>
            </a:r>
          </a:p>
          <a:p>
            <a:pPr marL="542925" indent="-361950" algn="just">
              <a:lnSpc>
                <a:spcPct val="120000"/>
              </a:lnSpc>
              <a:spcBef>
                <a:spcPts val="1200"/>
              </a:spcBef>
            </a:pPr>
            <a:r>
              <a:rPr lang="ru-RU" dirty="0" smtClean="0">
                <a:cs typeface="Arial" panose="020B0604020202020204" pitchFamily="34" charset="0"/>
              </a:rPr>
              <a:t>Передача точных апостериорных параметров орбит НКА ГНСС и поправок к спутниковым часам через геостационарные спутники.</a:t>
            </a:r>
            <a:endParaRPr lang="en-US" dirty="0" smtClean="0"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7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7534"/>
            <a:ext cx="9144000" cy="519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СЕТЕЙ НАЗЕМНОЙ ИНФРАСТРУКТУРЫ ГНСС</a:t>
            </a:r>
          </a:p>
        </p:txBody>
      </p:sp>
    </p:spTree>
    <p:extLst>
      <p:ext uri="{BB962C8B-B14F-4D97-AF65-F5344CB8AC3E}">
        <p14:creationId xmlns:p14="http://schemas.microsoft.com/office/powerpoint/2010/main" val="281149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" y="627534"/>
            <a:ext cx="9143999" cy="519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СЕТЕЙ ПДБС ЗА РУБЕЖОМ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4589135"/>
            <a:ext cx="80506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/>
              <a:t>Источник: </a:t>
            </a:r>
            <a:r>
              <a:rPr lang="ru-RU" sz="1050" dirty="0" err="1"/>
              <a:t>Карпик</a:t>
            </a:r>
            <a:r>
              <a:rPr lang="ru-RU" sz="1050" dirty="0"/>
              <a:t>, А.П. </a:t>
            </a:r>
            <a:r>
              <a:rPr lang="ru-RU" sz="1050" i="1" dirty="0"/>
              <a:t>Геодезические сети в эпоху больших данных </a:t>
            </a:r>
            <a:r>
              <a:rPr lang="ru-RU" sz="1050" dirty="0" smtClean="0"/>
              <a:t>/ А.П</a:t>
            </a:r>
            <a:r>
              <a:rPr lang="ru-RU" sz="1050" dirty="0"/>
              <a:t>. </a:t>
            </a:r>
            <a:r>
              <a:rPr lang="ru-RU" sz="1050" dirty="0" err="1"/>
              <a:t>Карпик</a:t>
            </a:r>
            <a:r>
              <a:rPr lang="ru-RU" sz="1050" dirty="0"/>
              <a:t>, К.М. Антонович, Л.А. </a:t>
            </a:r>
            <a:r>
              <a:rPr lang="ru-RU" sz="1050" dirty="0" err="1"/>
              <a:t>Липатников</a:t>
            </a:r>
            <a:r>
              <a:rPr lang="ru-RU" sz="1050" dirty="0"/>
              <a:t>, Н.С. Косарев // </a:t>
            </a:r>
            <a:r>
              <a:rPr lang="ru-RU" sz="1050" dirty="0" err="1"/>
              <a:t>Интерэкспо</a:t>
            </a:r>
            <a:r>
              <a:rPr lang="ru-RU" sz="1050" dirty="0"/>
              <a:t> ГЕО-Сибирь-2018. XI</a:t>
            </a:r>
            <a:r>
              <a:rPr lang="en-US" sz="1050" dirty="0"/>
              <a:t>V</a:t>
            </a:r>
            <a:r>
              <a:rPr lang="ru-RU" sz="1050" dirty="0"/>
              <a:t> </a:t>
            </a:r>
            <a:r>
              <a:rPr lang="ru-RU" sz="1050" dirty="0" err="1"/>
              <a:t>Междунар</a:t>
            </a:r>
            <a:r>
              <a:rPr lang="ru-RU" sz="1050" dirty="0"/>
              <a:t>. науч. </a:t>
            </a:r>
            <a:r>
              <a:rPr lang="ru-RU" sz="1050" dirty="0" err="1"/>
              <a:t>конгр</a:t>
            </a:r>
            <a:r>
              <a:rPr lang="ru-RU" sz="1050" dirty="0"/>
              <a:t>., 25–27 апреля 2018 г., </a:t>
            </a:r>
            <a:r>
              <a:rPr lang="ru-RU" sz="1050" dirty="0" smtClean="0"/>
              <a:t>Новосибирск. </a:t>
            </a:r>
            <a:endParaRPr lang="ru-RU" sz="1050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323528" y="1707654"/>
            <a:ext cx="8568952" cy="2810161"/>
            <a:chOff x="132392" y="1203598"/>
            <a:chExt cx="9004239" cy="3147889"/>
          </a:xfrm>
        </p:grpSpPr>
        <p:pic>
          <p:nvPicPr>
            <p:cNvPr id="11" name="Picture 2" descr="https://4.bp.blogspot.com/-Oewr_O33fEU/WLxDjXvsPBI/AAAAAAAAC1s/-kD2OJJQaVQ__1TW2FEksCYLdwc48rcGACLcB/s1600/SWEPOS%2Bstationer%2B2017.png"/>
            <p:cNvPicPr>
              <a:picLocks noChangeAspect="1" noChangeArrowheads="1"/>
            </p:cNvPicPr>
            <p:nvPr/>
          </p:nvPicPr>
          <p:blipFill>
            <a:blip r:embed="rId2" cstate="print"/>
            <a:srcRect l="38867" t="5155" r="28471" b="11706"/>
            <a:stretch>
              <a:fillRect/>
            </a:stretch>
          </p:blipFill>
          <p:spPr bwMode="auto">
            <a:xfrm>
              <a:off x="132393" y="1203598"/>
              <a:ext cx="1437042" cy="2500453"/>
            </a:xfrm>
            <a:prstGeom prst="rect">
              <a:avLst/>
            </a:prstGeom>
            <a:noFill/>
          </p:spPr>
        </p:pic>
        <p:pic>
          <p:nvPicPr>
            <p:cNvPr id="12" name="Picture 4" descr="Картинки по запросу sapos gns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36449" y="1217520"/>
              <a:ext cx="1999981" cy="2489961"/>
            </a:xfrm>
            <a:prstGeom prst="rect">
              <a:avLst/>
            </a:prstGeom>
            <a:noFill/>
          </p:spPr>
        </p:pic>
        <p:pic>
          <p:nvPicPr>
            <p:cNvPr id="1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4345" t="3798" r="2794" b="9526"/>
            <a:stretch/>
          </p:blipFill>
          <p:spPr bwMode="auto">
            <a:xfrm>
              <a:off x="5849753" y="1217520"/>
              <a:ext cx="2053201" cy="1077727"/>
            </a:xfrm>
            <a:prstGeom prst="rect">
              <a:avLst/>
            </a:prstGeom>
            <a:noFill/>
          </p:spPr>
        </p:pic>
        <p:sp>
          <p:nvSpPr>
            <p:cNvPr id="14" name="Прямоугольник 13"/>
            <p:cNvSpPr/>
            <p:nvPr/>
          </p:nvSpPr>
          <p:spPr>
            <a:xfrm>
              <a:off x="132392" y="3743242"/>
              <a:ext cx="1504057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b="1" dirty="0" smtClean="0">
                  <a:latin typeface="Calibri" panose="020F0502020204030204" pitchFamily="34" charset="0"/>
                </a:rPr>
                <a:t>SWEPOS</a:t>
              </a:r>
              <a:r>
                <a:rPr lang="ru-RU" sz="1200" dirty="0" smtClean="0">
                  <a:latin typeface="Calibri" panose="020F0502020204030204" pitchFamily="34" charset="0"/>
                </a:rPr>
                <a:t>,</a:t>
              </a:r>
            </a:p>
            <a:p>
              <a:pPr algn="ctr">
                <a:lnSpc>
                  <a:spcPct val="80000"/>
                </a:lnSpc>
              </a:pPr>
              <a:r>
                <a:rPr lang="ru-RU" sz="1200" dirty="0" smtClean="0">
                  <a:latin typeface="Calibri" panose="020F0502020204030204" pitchFamily="34" charset="0"/>
                </a:rPr>
                <a:t>Швеция,</a:t>
              </a:r>
            </a:p>
            <a:p>
              <a:pPr algn="ctr">
                <a:lnSpc>
                  <a:spcPct val="80000"/>
                </a:lnSpc>
              </a:pPr>
              <a:r>
                <a:rPr lang="ru-RU" sz="1200" dirty="0" smtClean="0">
                  <a:latin typeface="Calibri" panose="020F0502020204030204" pitchFamily="34" charset="0"/>
                </a:rPr>
                <a:t>450+</a:t>
              </a:r>
              <a:r>
                <a:rPr lang="en-US" sz="1200" dirty="0" smtClean="0">
                  <a:latin typeface="Calibri" panose="020F0502020204030204" pitchFamily="34" charset="0"/>
                </a:rPr>
                <a:t> </a:t>
              </a:r>
              <a:r>
                <a:rPr lang="ru-RU" sz="1200" dirty="0" smtClean="0">
                  <a:latin typeface="Calibri" panose="020F0502020204030204" pitchFamily="34" charset="0"/>
                </a:rPr>
                <a:t>станций</a:t>
              </a:r>
              <a:endParaRPr lang="en-GB" sz="1200" dirty="0">
                <a:latin typeface="Calibri" panose="020F0502020204030204" pitchFamily="34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744364" y="3743884"/>
              <a:ext cx="1603500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b="1" dirty="0" smtClean="0">
                  <a:latin typeface="Calibri" panose="020F0502020204030204" pitchFamily="34" charset="0"/>
                </a:rPr>
                <a:t>SAPOS</a:t>
              </a:r>
              <a:r>
                <a:rPr lang="ru-RU" sz="1200" dirty="0" smtClean="0">
                  <a:latin typeface="Calibri" panose="020F0502020204030204" pitchFamily="34" charset="0"/>
                </a:rPr>
                <a:t>,</a:t>
              </a:r>
              <a:br>
                <a:rPr lang="ru-RU" sz="1200" dirty="0" smtClean="0">
                  <a:latin typeface="Calibri" panose="020F0502020204030204" pitchFamily="34" charset="0"/>
                </a:rPr>
              </a:br>
              <a:r>
                <a:rPr lang="ru-RU" sz="1200" dirty="0" smtClean="0">
                  <a:latin typeface="Calibri" panose="020F0502020204030204" pitchFamily="34" charset="0"/>
                </a:rPr>
                <a:t>Германия,</a:t>
              </a:r>
            </a:p>
            <a:p>
              <a:pPr algn="ctr">
                <a:lnSpc>
                  <a:spcPct val="80000"/>
                </a:lnSpc>
              </a:pPr>
              <a:r>
                <a:rPr lang="ru-RU" sz="1200" dirty="0" smtClean="0">
                  <a:latin typeface="Calibri" panose="020F0502020204030204" pitchFamily="34" charset="0"/>
                </a:rPr>
                <a:t>300+</a:t>
              </a:r>
              <a:r>
                <a:rPr lang="en-US" sz="1200" dirty="0" smtClean="0">
                  <a:latin typeface="Calibri" panose="020F0502020204030204" pitchFamily="34" charset="0"/>
                </a:rPr>
                <a:t> </a:t>
              </a:r>
              <a:r>
                <a:rPr lang="ru-RU" sz="1200" dirty="0" smtClean="0">
                  <a:latin typeface="Calibri" panose="020F0502020204030204" pitchFamily="34" charset="0"/>
                </a:rPr>
                <a:t>станций</a:t>
              </a:r>
              <a:endParaRPr lang="en-GB" sz="1200" dirty="0">
                <a:latin typeface="Calibri" panose="020F050202020403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7896041" y="1462392"/>
              <a:ext cx="1240590" cy="553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dirty="0">
                  <a:latin typeface="Calibri" panose="020F0502020204030204" pitchFamily="34" charset="0"/>
                </a:rPr>
                <a:t>TUSAGA </a:t>
              </a:r>
              <a:r>
                <a:rPr lang="en-US" sz="1200" b="1" dirty="0" err="1">
                  <a:latin typeface="Calibri" panose="020F0502020204030204" pitchFamily="34" charset="0"/>
                </a:rPr>
                <a:t>Aktif</a:t>
              </a:r>
              <a:r>
                <a:rPr lang="ru-RU" sz="1200" b="1" dirty="0">
                  <a:latin typeface="Calibri" panose="020F0502020204030204" pitchFamily="34" charset="0"/>
                </a:rPr>
                <a:t>,</a:t>
              </a:r>
            </a:p>
            <a:p>
              <a:pPr>
                <a:lnSpc>
                  <a:spcPct val="80000"/>
                </a:lnSpc>
              </a:pPr>
              <a:r>
                <a:rPr lang="ru-RU" sz="1200" dirty="0">
                  <a:latin typeface="Calibri" panose="020F0502020204030204" pitchFamily="34" charset="0"/>
                </a:rPr>
                <a:t>Турция,</a:t>
              </a:r>
            </a:p>
            <a:p>
              <a:pPr>
                <a:lnSpc>
                  <a:spcPct val="80000"/>
                </a:lnSpc>
              </a:pPr>
              <a:r>
                <a:rPr lang="en-US" sz="1200" dirty="0" smtClean="0">
                  <a:latin typeface="Calibri" panose="020F0502020204030204" pitchFamily="34" charset="0"/>
                </a:rPr>
                <a:t>150</a:t>
              </a:r>
              <a:r>
                <a:rPr lang="ru-RU" sz="1200" dirty="0" smtClean="0">
                  <a:latin typeface="Calibri" panose="020F0502020204030204" pitchFamily="34" charset="0"/>
                </a:rPr>
                <a:t>+</a:t>
              </a:r>
              <a:r>
                <a:rPr lang="en-US" sz="1200" dirty="0" smtClean="0">
                  <a:latin typeface="Calibri" panose="020F0502020204030204" pitchFamily="34" charset="0"/>
                </a:rPr>
                <a:t> </a:t>
              </a:r>
              <a:r>
                <a:rPr lang="ru-RU" sz="1200" dirty="0" smtClean="0">
                  <a:latin typeface="Calibri" panose="020F0502020204030204" pitchFamily="34" charset="0"/>
                </a:rPr>
                <a:t>станций</a:t>
              </a:r>
              <a:endParaRPr lang="ru-RU" sz="1200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657014" y="3743884"/>
              <a:ext cx="2044147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b="1" dirty="0" err="1" smtClean="0">
                  <a:latin typeface="Calibri" panose="020F0502020204030204" pitchFamily="34" charset="0"/>
                </a:rPr>
                <a:t>PositioNZ</a:t>
              </a:r>
              <a:endParaRPr lang="en-US" sz="1200" b="1" dirty="0" smtClean="0">
                <a:latin typeface="Calibri" panose="020F0502020204030204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ru-RU" sz="1200" dirty="0" smtClean="0">
                  <a:latin typeface="Calibri" panose="020F0502020204030204" pitchFamily="34" charset="0"/>
                </a:rPr>
                <a:t>Новая Зеландия</a:t>
              </a:r>
              <a:br>
                <a:rPr lang="ru-RU" sz="1200" dirty="0" smtClean="0">
                  <a:latin typeface="Calibri" panose="020F0502020204030204" pitchFamily="34" charset="0"/>
                </a:rPr>
              </a:br>
              <a:r>
                <a:rPr lang="ru-RU" sz="1200" dirty="0" smtClean="0">
                  <a:latin typeface="Calibri" panose="020F0502020204030204" pitchFamily="34" charset="0"/>
                </a:rPr>
                <a:t>39 станций</a:t>
              </a:r>
              <a:endParaRPr lang="en-GB" sz="1200" dirty="0">
                <a:latin typeface="Calibri" panose="020F0502020204030204" pitchFamily="34" charset="0"/>
              </a:endParaRPr>
            </a:p>
          </p:txBody>
        </p:sp>
        <p:pic>
          <p:nvPicPr>
            <p:cNvPr id="18" name="Picture 4" descr="https://www.linz.govt.nz/sites/default/files/styles/large/public/media/inline-images/positionz_map.png?itok=MEmV6KKl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6" t="12619" r="28632" b="12474"/>
            <a:stretch/>
          </p:blipFill>
          <p:spPr bwMode="auto">
            <a:xfrm>
              <a:off x="3707904" y="1217519"/>
              <a:ext cx="2051572" cy="2489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16564" t="25162" r="20811" b="15422"/>
            <a:stretch>
              <a:fillRect/>
            </a:stretch>
          </p:blipFill>
          <p:spPr bwMode="auto">
            <a:xfrm>
              <a:off x="5849752" y="2367255"/>
              <a:ext cx="3114735" cy="1740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Прямоугольник 21"/>
            <p:cNvSpPr/>
            <p:nvPr/>
          </p:nvSpPr>
          <p:spPr>
            <a:xfrm>
              <a:off x="5858807" y="4107702"/>
              <a:ext cx="3105680" cy="2437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b="1" dirty="0" smtClean="0">
                  <a:latin typeface="Calibri" panose="020F0502020204030204" pitchFamily="34" charset="0"/>
                </a:rPr>
                <a:t>NGS CORS</a:t>
              </a:r>
              <a:r>
                <a:rPr lang="en-US" sz="1200" dirty="0" smtClean="0">
                  <a:latin typeface="Calibri" panose="020F0502020204030204" pitchFamily="34" charset="0"/>
                </a:rPr>
                <a:t>, </a:t>
              </a:r>
              <a:r>
                <a:rPr lang="ru-RU" sz="1200" dirty="0" smtClean="0">
                  <a:latin typeface="Calibri" panose="020F0502020204030204" pitchFamily="34" charset="0"/>
                </a:rPr>
                <a:t>США, 2000+ станций</a:t>
              </a:r>
              <a:endParaRPr lang="en-GB" sz="1200" dirty="0">
                <a:latin typeface="Calibri" panose="020F0502020204030204" pitchFamily="34" charset="0"/>
              </a:endParaRPr>
            </a:p>
          </p:txBody>
        </p:sp>
      </p:grpSp>
      <p:sp>
        <p:nvSpPr>
          <p:cNvPr id="23" name="Объект 2"/>
          <p:cNvSpPr>
            <a:spLocks noGrp="1"/>
          </p:cNvSpPr>
          <p:nvPr>
            <p:ph idx="1"/>
          </p:nvPr>
        </p:nvSpPr>
        <p:spPr>
          <a:xfrm>
            <a:off x="0" y="1060600"/>
            <a:ext cx="9143999" cy="648072"/>
          </a:xfrm>
        </p:spPr>
        <p:txBody>
          <a:bodyPr anchor="ctr" anchorCtr="0">
            <a:normAutofit fontScale="62500" lnSpcReduction="20000"/>
          </a:bodyPr>
          <a:lstStyle/>
          <a:p>
            <a:pPr marL="0" indent="361950" algn="just">
              <a:spcBef>
                <a:spcPts val="1200"/>
              </a:spcBef>
              <a:buNone/>
            </a:pPr>
            <a:r>
              <a:rPr lang="ru-RU" sz="2400" dirty="0" smtClean="0"/>
              <a:t>По всему миру активно разворачиваются и дополняются сети ПДБС как регионального, так и глобального уровня.  Такие сети позволяют пользователю получать данные для высокоточного позиционирования как в постобработке (относительным методом)</a:t>
            </a:r>
            <a:r>
              <a:rPr lang="en-US" sz="2400" dirty="0" smtClean="0"/>
              <a:t>, </a:t>
            </a:r>
            <a:r>
              <a:rPr lang="ru-RU" sz="2400" dirty="0" smtClean="0"/>
              <a:t>так и в реальном времени (</a:t>
            </a:r>
            <a:r>
              <a:rPr lang="en-US" sz="2400" dirty="0" smtClean="0"/>
              <a:t>RTK</a:t>
            </a:r>
            <a:r>
              <a:rPr lang="ru-RU" sz="2400" dirty="0" smtClean="0"/>
              <a:t>).</a:t>
            </a:r>
            <a:endParaRPr lang="en-US" sz="2000" dirty="0" smtClean="0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91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бъект 2"/>
          <p:cNvSpPr>
            <a:spLocks noGrp="1"/>
          </p:cNvSpPr>
          <p:nvPr>
            <p:ph idx="1"/>
          </p:nvPr>
        </p:nvSpPr>
        <p:spPr>
          <a:xfrm>
            <a:off x="0" y="968378"/>
            <a:ext cx="9143999" cy="326424"/>
          </a:xfrm>
        </p:spPr>
        <p:txBody>
          <a:bodyPr anchor="ctr" anchorCtr="0">
            <a:noAutofit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ru-RU" sz="1400" dirty="0" smtClean="0"/>
              <a:t>Региональные сети ПДБС объединяются в макрорегиональные и глобальные</a:t>
            </a:r>
            <a:endParaRPr lang="en-US" sz="1100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C69-503F-49DB-80D5-C8B5463A9169}" type="slidenum">
              <a:rPr lang="ru-RU" smtClean="0"/>
              <a:t>9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476172" y="1275606"/>
            <a:ext cx="8488316" cy="3281319"/>
            <a:chOff x="-1281861" y="1387306"/>
            <a:chExt cx="14692584" cy="563945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4727736" y="6015391"/>
              <a:ext cx="2781868" cy="10113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b="1" dirty="0" smtClean="0">
                  <a:latin typeface="Calibri" panose="020F0502020204030204" pitchFamily="34" charset="0"/>
                </a:rPr>
                <a:t>SIRGAS-CON</a:t>
              </a:r>
              <a:r>
                <a:rPr lang="en-US" sz="1400" dirty="0" smtClean="0">
                  <a:latin typeface="Calibri" panose="020F0502020204030204" pitchFamily="34" charset="0"/>
                </a:rPr>
                <a:t>,</a:t>
              </a:r>
            </a:p>
            <a:p>
              <a:pPr algn="ctr">
                <a:lnSpc>
                  <a:spcPct val="80000"/>
                </a:lnSpc>
              </a:pPr>
              <a:r>
                <a:rPr lang="ru-RU" sz="1400" dirty="0" smtClean="0">
                  <a:latin typeface="Calibri" panose="020F0502020204030204" pitchFamily="34" charset="0"/>
                </a:rPr>
                <a:t>Южная Америка</a:t>
              </a:r>
            </a:p>
            <a:p>
              <a:pPr algn="ctr">
                <a:lnSpc>
                  <a:spcPct val="80000"/>
                </a:lnSpc>
              </a:pPr>
              <a:r>
                <a:rPr lang="en-US" sz="1400" dirty="0" smtClean="0">
                  <a:latin typeface="Calibri" panose="020F0502020204030204" pitchFamily="34" charset="0"/>
                </a:rPr>
                <a:t>95</a:t>
              </a:r>
              <a:r>
                <a:rPr lang="ru-RU" sz="1400" dirty="0" smtClean="0">
                  <a:latin typeface="Calibri" panose="020F0502020204030204" pitchFamily="34" charset="0"/>
                </a:rPr>
                <a:t>5станций</a:t>
              </a:r>
              <a:endParaRPr lang="ru-RU" sz="1400" dirty="0">
                <a:latin typeface="Calibri" panose="020F0502020204030204" pitchFamily="34" charset="0"/>
              </a:endParaRPr>
            </a:p>
          </p:txBody>
        </p:sp>
        <p:pic>
          <p:nvPicPr>
            <p:cNvPr id="20" name="Picture 2" descr="http://www.sirgas.org/fileadmin/images/SirgasCONC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7967" y="1387306"/>
              <a:ext cx="3320091" cy="4776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http://www.epncb.oma.be/images/maps/EUREFD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4614" y="4341385"/>
              <a:ext cx="3419088" cy="2585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Прямоугольник 25"/>
            <p:cNvSpPr/>
            <p:nvPr/>
          </p:nvSpPr>
          <p:spPr>
            <a:xfrm>
              <a:off x="11376334" y="5011108"/>
              <a:ext cx="2034389" cy="10191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 dirty="0" smtClean="0">
                  <a:latin typeface="Calibri" panose="020F0502020204030204" pitchFamily="34" charset="0"/>
                </a:rPr>
                <a:t>EPN</a:t>
              </a:r>
              <a:r>
                <a:rPr lang="ru-RU" sz="1400" dirty="0" smtClean="0">
                  <a:latin typeface="Calibri" panose="020F0502020204030204" pitchFamily="34" charset="0"/>
                </a:rPr>
                <a:t>,</a:t>
              </a:r>
              <a:endParaRPr lang="en-US" sz="1400" dirty="0" smtClean="0">
                <a:latin typeface="Calibri" panose="020F050202020403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ru-RU" sz="1400" dirty="0" smtClean="0">
                  <a:latin typeface="Calibri" panose="020F0502020204030204" pitchFamily="34" charset="0"/>
                </a:rPr>
                <a:t>Европа</a:t>
              </a:r>
            </a:p>
            <a:p>
              <a:pPr>
                <a:lnSpc>
                  <a:spcPct val="80000"/>
                </a:lnSpc>
              </a:pPr>
              <a:r>
                <a:rPr lang="ru-RU" sz="1400" dirty="0" smtClean="0">
                  <a:latin typeface="Calibri" panose="020F0502020204030204" pitchFamily="34" charset="0"/>
                </a:rPr>
                <a:t>293 станции</a:t>
              </a:r>
              <a:endParaRPr lang="ru-RU" sz="1400" dirty="0">
                <a:latin typeface="Calibri" panose="020F0502020204030204" pitchFamily="34" charset="0"/>
              </a:endParaRPr>
            </a:p>
          </p:txBody>
        </p:sp>
        <p:pic>
          <p:nvPicPr>
            <p:cNvPr id="27" name="Рисунок 26" descr="Вырезка экрана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9647" y="1440168"/>
              <a:ext cx="3628019" cy="2717052"/>
            </a:xfrm>
            <a:prstGeom prst="rect">
              <a:avLst/>
            </a:prstGeom>
          </p:spPr>
        </p:pic>
        <p:sp>
          <p:nvSpPr>
            <p:cNvPr id="28" name="Прямоугольник 27"/>
            <p:cNvSpPr/>
            <p:nvPr/>
          </p:nvSpPr>
          <p:spPr>
            <a:xfrm>
              <a:off x="11359315" y="2050916"/>
              <a:ext cx="2051408" cy="13074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 dirty="0">
                  <a:latin typeface="Calibri" panose="020F0502020204030204" pitchFamily="34" charset="0"/>
                </a:rPr>
                <a:t>APREF </a:t>
              </a:r>
              <a:r>
                <a:rPr lang="en-US" sz="1400" b="1" dirty="0" smtClean="0">
                  <a:latin typeface="Calibri" panose="020F0502020204030204" pitchFamily="34" charset="0"/>
                </a:rPr>
                <a:t>GNSS</a:t>
              </a:r>
              <a:r>
                <a:rPr lang="ru-RU" sz="1400" dirty="0" smtClean="0">
                  <a:latin typeface="Calibri" panose="020F0502020204030204" pitchFamily="34" charset="0"/>
                </a:rPr>
                <a:t>,</a:t>
              </a:r>
              <a:r>
                <a:rPr lang="en-US" sz="1400" dirty="0" smtClean="0">
                  <a:latin typeface="Calibri" panose="020F0502020204030204" pitchFamily="34" charset="0"/>
                </a:rPr>
                <a:t> </a:t>
              </a:r>
            </a:p>
            <a:p>
              <a:pPr>
                <a:lnSpc>
                  <a:spcPct val="80000"/>
                </a:lnSpc>
              </a:pPr>
              <a:r>
                <a:rPr lang="ru-RU" sz="1400" dirty="0" smtClean="0">
                  <a:latin typeface="Calibri" panose="020F0502020204030204" pitchFamily="34" charset="0"/>
                </a:rPr>
                <a:t>Азия и Тихий океан</a:t>
              </a:r>
            </a:p>
            <a:p>
              <a:pPr>
                <a:lnSpc>
                  <a:spcPct val="80000"/>
                </a:lnSpc>
              </a:pPr>
              <a:r>
                <a:rPr lang="ru-RU" sz="1400" dirty="0" smtClean="0">
                  <a:latin typeface="Calibri" panose="020F0502020204030204" pitchFamily="34" charset="0"/>
                </a:rPr>
                <a:t>646 станций</a:t>
              </a:r>
              <a:endParaRPr lang="en-GB" sz="2000" dirty="0">
                <a:latin typeface="Calibri" panose="020F0502020204030204" pitchFamily="34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-1281861" y="5942877"/>
              <a:ext cx="5469223" cy="10473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b="1" dirty="0" smtClean="0">
                  <a:latin typeface="Calibri" panose="020F0502020204030204" pitchFamily="34" charset="0"/>
                </a:rPr>
                <a:t>IGS</a:t>
              </a:r>
              <a:r>
                <a:rPr lang="en-US" sz="1400" dirty="0" smtClean="0">
                  <a:latin typeface="Calibri" panose="020F0502020204030204" pitchFamily="34" charset="0"/>
                </a:rPr>
                <a:t>, </a:t>
              </a:r>
            </a:p>
            <a:p>
              <a:pPr algn="ctr">
                <a:lnSpc>
                  <a:spcPct val="80000"/>
                </a:lnSpc>
              </a:pPr>
              <a:r>
                <a:rPr lang="ru-RU" sz="1400" dirty="0" smtClean="0">
                  <a:latin typeface="Calibri" panose="020F0502020204030204" pitchFamily="34" charset="0"/>
                </a:rPr>
                <a:t>Международная ГНСС служба</a:t>
              </a:r>
            </a:p>
            <a:p>
              <a:pPr algn="ctr">
                <a:lnSpc>
                  <a:spcPct val="80000"/>
                </a:lnSpc>
              </a:pPr>
              <a:r>
                <a:rPr lang="ru-RU" sz="1400" dirty="0" smtClean="0">
                  <a:latin typeface="Calibri" panose="020F0502020204030204" pitchFamily="34" charset="0"/>
                </a:rPr>
                <a:t>507 станций</a:t>
              </a:r>
              <a:endParaRPr lang="ru-RU" sz="1400" dirty="0">
                <a:latin typeface="Calibri" panose="020F0502020204030204" pitchFamily="34" charset="0"/>
              </a:endParaRPr>
            </a:p>
          </p:txBody>
        </p:sp>
      </p:grpSp>
      <p:pic>
        <p:nvPicPr>
          <p:cNvPr id="29" name="Рисунок 28" descr="Вырезка экрана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2"/>
          <a:stretch/>
        </p:blipFill>
        <p:spPr>
          <a:xfrm>
            <a:off x="265270" y="1402305"/>
            <a:ext cx="3417234" cy="2537597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0" y="627534"/>
            <a:ext cx="9144000" cy="519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СЕТЕЙ ПДБС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51520" y="4589135"/>
            <a:ext cx="80506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/>
              <a:t>Источник: </a:t>
            </a:r>
            <a:r>
              <a:rPr lang="ru-RU" sz="1050" dirty="0" err="1"/>
              <a:t>Карпик</a:t>
            </a:r>
            <a:r>
              <a:rPr lang="ru-RU" sz="1050" dirty="0"/>
              <a:t>, А.П. </a:t>
            </a:r>
            <a:r>
              <a:rPr lang="ru-RU" sz="1050" i="1" dirty="0"/>
              <a:t>Геодезические сети в эпоху больших данных </a:t>
            </a:r>
            <a:r>
              <a:rPr lang="ru-RU" sz="1050" dirty="0" smtClean="0"/>
              <a:t>/ А.П</a:t>
            </a:r>
            <a:r>
              <a:rPr lang="ru-RU" sz="1050" dirty="0"/>
              <a:t>. </a:t>
            </a:r>
            <a:r>
              <a:rPr lang="ru-RU" sz="1050" dirty="0" err="1"/>
              <a:t>Карпик</a:t>
            </a:r>
            <a:r>
              <a:rPr lang="ru-RU" sz="1050" dirty="0"/>
              <a:t>, К.М. Антонович, Л.А. </a:t>
            </a:r>
            <a:r>
              <a:rPr lang="ru-RU" sz="1050" dirty="0" err="1"/>
              <a:t>Липатников</a:t>
            </a:r>
            <a:r>
              <a:rPr lang="ru-RU" sz="1050" dirty="0"/>
              <a:t>, Н.С. Косарев // </a:t>
            </a:r>
            <a:r>
              <a:rPr lang="ru-RU" sz="1050" dirty="0" err="1"/>
              <a:t>Интерэкспо</a:t>
            </a:r>
            <a:r>
              <a:rPr lang="ru-RU" sz="1050" dirty="0"/>
              <a:t> ГЕО-Сибирь-2018. XI</a:t>
            </a:r>
            <a:r>
              <a:rPr lang="en-US" sz="1050" dirty="0"/>
              <a:t>V</a:t>
            </a:r>
            <a:r>
              <a:rPr lang="ru-RU" sz="1050" dirty="0"/>
              <a:t> </a:t>
            </a:r>
            <a:r>
              <a:rPr lang="ru-RU" sz="1050" dirty="0" err="1"/>
              <a:t>Междунар</a:t>
            </a:r>
            <a:r>
              <a:rPr lang="ru-RU" sz="1050" dirty="0"/>
              <a:t>. науч. </a:t>
            </a:r>
            <a:r>
              <a:rPr lang="ru-RU" sz="1050" dirty="0" err="1"/>
              <a:t>конгр</a:t>
            </a:r>
            <a:r>
              <a:rPr lang="ru-RU" sz="1050" dirty="0"/>
              <a:t>., 25–27 апреля 2018 г., </a:t>
            </a:r>
            <a:r>
              <a:rPr lang="ru-RU" sz="1050" dirty="0" smtClean="0"/>
              <a:t>Новосибирск. 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10248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1059</TotalTime>
  <Words>1478</Words>
  <Application>Microsoft Office PowerPoint</Application>
  <PresentationFormat>Экран (16:9)</PresentationFormat>
  <Paragraphs>207</Paragraphs>
  <Slides>28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Тема1</vt:lpstr>
      <vt:lpstr>Тема Office</vt:lpstr>
      <vt:lpstr>1_Тема Office</vt:lpstr>
      <vt:lpstr>Презентация PowerPoint</vt:lpstr>
      <vt:lpstr>ПРОСТРАНСТВЕННО-ВРЕМЕННАЯ ОСНОВА  ЦИФРОВЫХ МОДЕЛЕЙ МИРА</vt:lpstr>
      <vt:lpstr>ГЛАВНЫЕ ТЕНДЕНЦИИ В РАЗВИТИИ  ВЫСОКОТОЧНОГО СПУТНИКОВОГО ПОЗИЦИОНИРОВАНИЯ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Шевчук Станислав Олегович</dc:creator>
  <cp:lastModifiedBy>admin</cp:lastModifiedBy>
  <cp:revision>113</cp:revision>
  <dcterms:created xsi:type="dcterms:W3CDTF">2018-11-14T07:45:53Z</dcterms:created>
  <dcterms:modified xsi:type="dcterms:W3CDTF">2018-11-20T07:35:53Z</dcterms:modified>
</cp:coreProperties>
</file>