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3" r:id="rId2"/>
    <p:sldMasterId id="2147483770" r:id="rId3"/>
    <p:sldMasterId id="2147483790" r:id="rId4"/>
  </p:sldMasterIdLst>
  <p:notesMasterIdLst>
    <p:notesMasterId r:id="rId11"/>
  </p:notesMasterIdLst>
  <p:handoutMasterIdLst>
    <p:handoutMasterId r:id="rId12"/>
  </p:handoutMasterIdLst>
  <p:sldIdLst>
    <p:sldId id="601" r:id="rId5"/>
    <p:sldId id="589" r:id="rId6"/>
    <p:sldId id="597" r:id="rId7"/>
    <p:sldId id="598" r:id="rId8"/>
    <p:sldId id="594" r:id="rId9"/>
    <p:sldId id="595" r:id="rId10"/>
  </p:sldIdLst>
  <p:sldSz cx="9144000" cy="5143500" type="screen16x9"/>
  <p:notesSz cx="6797675" cy="9926638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1837">
          <p15:clr>
            <a:srgbClr val="A4A3A4"/>
          </p15:clr>
        </p15:guide>
        <p15:guide id="5" orient="horz" pos="2164">
          <p15:clr>
            <a:srgbClr val="A4A3A4"/>
          </p15:clr>
        </p15:guide>
        <p15:guide id="6" pos="3107">
          <p15:clr>
            <a:srgbClr val="A4A3A4"/>
          </p15:clr>
        </p15:guide>
        <p15:guide id="7" orient="horz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Юрасова Людмила Валентиновна" initials="ЮЛВ" lastIdx="1" clrIdx="0"/>
  <p:cmAuthor id="1" name="Кочергина Екатерина Сергеевна" initials="КЕС" lastIdx="19" clrIdx="1"/>
  <p:cmAuthor id="2" name="Михальчева Наталия Владимировна" initials="МНВ" lastIdx="5" clrIdx="2">
    <p:extLst/>
  </p:cmAuthor>
  <p:cmAuthor id="3" name="Чередниченко Екатерина Владимировна" initials="ЧЕВ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CCD"/>
    <a:srgbClr val="376092"/>
    <a:srgbClr val="385D8A"/>
    <a:srgbClr val="F79443"/>
    <a:srgbClr val="02586F"/>
    <a:srgbClr val="2F798C"/>
    <a:srgbClr val="5F6483"/>
    <a:srgbClr val="0033CC"/>
    <a:srgbClr val="3F6EA7"/>
    <a:srgbClr val="488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0735" autoAdjust="0"/>
  </p:normalViewPr>
  <p:slideViewPr>
    <p:cSldViewPr>
      <p:cViewPr varScale="1">
        <p:scale>
          <a:sx n="157" d="100"/>
          <a:sy n="157" d="100"/>
        </p:scale>
        <p:origin x="156" y="192"/>
      </p:cViewPr>
      <p:guideLst>
        <p:guide orient="horz" pos="2160"/>
        <p:guide pos="3120"/>
        <p:guide orient="horz" pos="1620"/>
        <p:guide pos="1837"/>
        <p:guide orient="horz" pos="2164"/>
        <p:guide pos="3107"/>
        <p:guide orient="horz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32" y="-72"/>
      </p:cViewPr>
      <p:guideLst>
        <p:guide orient="horz" pos="3144"/>
        <p:guide pos="214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180395664849581E-2"/>
          <c:y val="6.6898697079634903E-2"/>
          <c:w val="0.88537025579533313"/>
          <c:h val="0.7421268326507782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pPr>
              <a:solidFill>
                <a:srgbClr val="3BBCCD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marker>
          <c:cat>
            <c:strRef>
              <c:f>Лист1!$B$5:$B$38</c:f>
              <c:strCache>
                <c:ptCount val="34"/>
                <c:pt idx="0">
                  <c:v>Январь'16</c:v>
                </c:pt>
                <c:pt idx="1">
                  <c:v>Февраль'16</c:v>
                </c:pt>
                <c:pt idx="2">
                  <c:v>Март'16</c:v>
                </c:pt>
                <c:pt idx="3">
                  <c:v>Апрель'16</c:v>
                </c:pt>
                <c:pt idx="4">
                  <c:v>Май'16</c:v>
                </c:pt>
                <c:pt idx="5">
                  <c:v>Июнь'16</c:v>
                </c:pt>
                <c:pt idx="6">
                  <c:v>Июль'16</c:v>
                </c:pt>
                <c:pt idx="7">
                  <c:v>Август'16</c:v>
                </c:pt>
                <c:pt idx="8">
                  <c:v>Сентябрь'16</c:v>
                </c:pt>
                <c:pt idx="9">
                  <c:v>Октябрь'16</c:v>
                </c:pt>
                <c:pt idx="10">
                  <c:v>Ноябрь'16</c:v>
                </c:pt>
                <c:pt idx="11">
                  <c:v>Декабрь'16</c:v>
                </c:pt>
                <c:pt idx="12">
                  <c:v>Январь'17</c:v>
                </c:pt>
                <c:pt idx="13">
                  <c:v>Февраль'17</c:v>
                </c:pt>
                <c:pt idx="14">
                  <c:v>Март'17</c:v>
                </c:pt>
                <c:pt idx="15">
                  <c:v>Апрель'17</c:v>
                </c:pt>
                <c:pt idx="16">
                  <c:v>Май'17</c:v>
                </c:pt>
                <c:pt idx="17">
                  <c:v>Июнь'17</c:v>
                </c:pt>
                <c:pt idx="18">
                  <c:v>Июль'17</c:v>
                </c:pt>
                <c:pt idx="19">
                  <c:v>Август'17</c:v>
                </c:pt>
                <c:pt idx="20">
                  <c:v>Сентябрь'17</c:v>
                </c:pt>
                <c:pt idx="21">
                  <c:v>Октябрь'17</c:v>
                </c:pt>
                <c:pt idx="22">
                  <c:v>Ноябрь'17</c:v>
                </c:pt>
                <c:pt idx="23">
                  <c:v>Декабрь'17</c:v>
                </c:pt>
                <c:pt idx="24">
                  <c:v>Январь'18</c:v>
                </c:pt>
                <c:pt idx="25">
                  <c:v>Февраль'18</c:v>
                </c:pt>
                <c:pt idx="26">
                  <c:v>Март'18</c:v>
                </c:pt>
                <c:pt idx="27">
                  <c:v>Апрель'18</c:v>
                </c:pt>
                <c:pt idx="28">
                  <c:v>Май'18</c:v>
                </c:pt>
                <c:pt idx="29">
                  <c:v>Июнь'18</c:v>
                </c:pt>
                <c:pt idx="30">
                  <c:v>Июль'18</c:v>
                </c:pt>
                <c:pt idx="31">
                  <c:v>Август'18</c:v>
                </c:pt>
                <c:pt idx="32">
                  <c:v>Сентябрь'18</c:v>
                </c:pt>
                <c:pt idx="33">
                  <c:v>Октябрь'18</c:v>
                </c:pt>
              </c:strCache>
            </c:strRef>
          </c:cat>
          <c:val>
            <c:numRef>
              <c:f>Лист1!$C$5:$C$38</c:f>
              <c:numCache>
                <c:formatCode>General</c:formatCode>
                <c:ptCount val="34"/>
                <c:pt idx="0">
                  <c:v>3.5</c:v>
                </c:pt>
                <c:pt idx="1">
                  <c:v>9</c:v>
                </c:pt>
                <c:pt idx="2">
                  <c:v>16.2</c:v>
                </c:pt>
                <c:pt idx="3">
                  <c:v>21.3</c:v>
                </c:pt>
                <c:pt idx="4">
                  <c:v>29.3</c:v>
                </c:pt>
                <c:pt idx="5">
                  <c:v>39.799999999999997</c:v>
                </c:pt>
                <c:pt idx="6">
                  <c:v>51.2</c:v>
                </c:pt>
                <c:pt idx="7">
                  <c:v>57.4</c:v>
                </c:pt>
                <c:pt idx="8">
                  <c:v>69.099999999999994</c:v>
                </c:pt>
                <c:pt idx="9">
                  <c:v>89.6</c:v>
                </c:pt>
                <c:pt idx="10">
                  <c:v>118</c:v>
                </c:pt>
                <c:pt idx="11">
                  <c:v>161.5</c:v>
                </c:pt>
                <c:pt idx="12">
                  <c:v>211</c:v>
                </c:pt>
                <c:pt idx="13">
                  <c:v>278.89999999999998</c:v>
                </c:pt>
                <c:pt idx="14">
                  <c:v>355.5</c:v>
                </c:pt>
                <c:pt idx="15">
                  <c:v>423.2</c:v>
                </c:pt>
                <c:pt idx="16">
                  <c:v>508.1</c:v>
                </c:pt>
                <c:pt idx="17">
                  <c:v>607.9</c:v>
                </c:pt>
                <c:pt idx="18">
                  <c:v>714.7</c:v>
                </c:pt>
                <c:pt idx="19">
                  <c:v>830.8</c:v>
                </c:pt>
                <c:pt idx="20">
                  <c:v>1003</c:v>
                </c:pt>
                <c:pt idx="21">
                  <c:v>1147</c:v>
                </c:pt>
                <c:pt idx="22">
                  <c:v>1292</c:v>
                </c:pt>
                <c:pt idx="23">
                  <c:v>1420</c:v>
                </c:pt>
                <c:pt idx="24">
                  <c:v>1600</c:v>
                </c:pt>
                <c:pt idx="25" formatCode="#,##0">
                  <c:v>1750</c:v>
                </c:pt>
                <c:pt idx="26">
                  <c:v>1870</c:v>
                </c:pt>
                <c:pt idx="27">
                  <c:v>2010</c:v>
                </c:pt>
                <c:pt idx="28">
                  <c:v>2160</c:v>
                </c:pt>
                <c:pt idx="29">
                  <c:v>2290</c:v>
                </c:pt>
                <c:pt idx="30" formatCode="#,##0">
                  <c:v>2420</c:v>
                </c:pt>
                <c:pt idx="31">
                  <c:v>2563</c:v>
                </c:pt>
                <c:pt idx="32" formatCode="#,##0">
                  <c:v>2690</c:v>
                </c:pt>
                <c:pt idx="33">
                  <c:v>2800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EC1-4B82-A6F4-DB834D6F5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970752"/>
        <c:axId val="357971312"/>
      </c:lineChart>
      <c:catAx>
        <c:axId val="35797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20" baseline="0">
                <a:latin typeface="HelveticaNeueCyr" pitchFamily="50" charset="-52"/>
              </a:defRPr>
            </a:pPr>
            <a:endParaRPr lang="ru-RU"/>
          </a:p>
        </c:txPr>
        <c:crossAx val="357971312"/>
        <c:crosses val="autoZero"/>
        <c:auto val="1"/>
        <c:lblAlgn val="ctr"/>
        <c:lblOffset val="100"/>
        <c:noMultiLvlLbl val="0"/>
      </c:catAx>
      <c:valAx>
        <c:axId val="35797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HelveticaNeueCyr" pitchFamily="50" charset="-52"/>
              </a:defRPr>
            </a:pPr>
            <a:endParaRPr lang="ru-RU"/>
          </a:p>
        </c:txPr>
        <c:crossAx val="357970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907B8-11BA-40E8-9187-0EA9E1DCC667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EF7D0-485C-4FAB-88CF-5277E00F31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0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2E36B-5527-48CC-81FA-9FBDDDDF646A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4142E-1C68-4D2C-9962-7626A859D8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1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428596" y="2250279"/>
            <a:ext cx="5583564" cy="750099"/>
          </a:xfrm>
          <a:prstGeom prst="rect">
            <a:avLst/>
          </a:prstGeom>
        </p:spPr>
        <p:txBody>
          <a:bodyPr lIns="77925" tIns="38963" rIns="77925" bIns="38963"/>
          <a:lstStyle>
            <a:lvl1pPr algn="l">
              <a:defRPr lang="ru-RU" sz="2700" b="1" kern="900" cap="none" spc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28596" y="3107535"/>
            <a:ext cx="5583564" cy="32147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9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428596" y="4768486"/>
            <a:ext cx="2071702" cy="26789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7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92219" lvl="0" indent="-292219" algn="l" defTabSz="779252" rtl="0" eaLnBrk="1" latinLnBrk="0" hangingPunct="1">
              <a:spcBef>
                <a:spcPct val="20000"/>
              </a:spcBef>
            </a:pPr>
            <a:r>
              <a:rPr lang="ru-RU" dirty="0" smtClean="0"/>
              <a:t>Москва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4"/>
          <p:cNvSpPr>
            <a:spLocks noGrp="1"/>
          </p:cNvSpPr>
          <p:nvPr>
            <p:ph type="body" sz="quarter" idx="15"/>
          </p:nvPr>
        </p:nvSpPr>
        <p:spPr>
          <a:xfrm>
            <a:off x="2956093" y="772770"/>
            <a:ext cx="4450018" cy="465387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8"/>
          <p:cNvSpPr>
            <a:spLocks noGrp="1"/>
          </p:cNvSpPr>
          <p:nvPr>
            <p:ph sz="quarter" idx="18"/>
          </p:nvPr>
        </p:nvSpPr>
        <p:spPr>
          <a:xfrm>
            <a:off x="151976" y="772770"/>
            <a:ext cx="2629929" cy="4653872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8240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событ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4"/>
          <p:cNvSpPr>
            <a:spLocks noGrp="1"/>
          </p:cNvSpPr>
          <p:nvPr>
            <p:ph type="body" sz="quarter" idx="15"/>
          </p:nvPr>
        </p:nvSpPr>
        <p:spPr>
          <a:xfrm>
            <a:off x="2956093" y="1691316"/>
            <a:ext cx="4450018" cy="373534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8"/>
          <p:cNvSpPr>
            <a:spLocks noGrp="1"/>
          </p:cNvSpPr>
          <p:nvPr>
            <p:ph sz="quarter" idx="18"/>
          </p:nvPr>
        </p:nvSpPr>
        <p:spPr>
          <a:xfrm>
            <a:off x="151976" y="772770"/>
            <a:ext cx="2629929" cy="4653872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2"/>
          </p:nvPr>
        </p:nvSpPr>
        <p:spPr>
          <a:xfrm>
            <a:off x="2956101" y="772770"/>
            <a:ext cx="4450229" cy="73482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b="1" kern="900" cap="none" spc="111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4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 и мальньки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2956093" y="772787"/>
            <a:ext cx="4450018" cy="354049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7"/>
          </p:nvPr>
        </p:nvSpPr>
        <p:spPr>
          <a:xfrm>
            <a:off x="151968" y="4434778"/>
            <a:ext cx="7254532" cy="99188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8"/>
          </p:nvPr>
        </p:nvSpPr>
        <p:spPr>
          <a:xfrm>
            <a:off x="151976" y="772770"/>
            <a:ext cx="2629929" cy="3540491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55968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4" y="54900"/>
            <a:ext cx="7452000" cy="756000"/>
          </a:xfrm>
          <a:prstGeom prst="rect">
            <a:avLst/>
          </a:prstGeom>
        </p:spPr>
        <p:txBody>
          <a:bodyPr lIns="77925" tIns="38963" rIns="77925" bIns="38963" rtlCol="0">
            <a:normAutofit/>
          </a:bodyPr>
          <a:lstStyle>
            <a:lvl1pPr algn="l" defTabSz="779252" rtl="0" eaLnBrk="1" latinLnBrk="0" hangingPunct="1">
              <a:spcBef>
                <a:spcPct val="0"/>
              </a:spcBef>
              <a:buNone/>
              <a:defRPr lang="ru-RU" sz="2000" b="1" kern="1200" dirty="0">
                <a:solidFill>
                  <a:srgbClr val="00579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4" y="820001"/>
            <a:ext cx="8739692" cy="3672000"/>
          </a:xfrm>
          <a:prstGeom prst="rect">
            <a:avLst/>
          </a:prstGeom>
        </p:spPr>
        <p:txBody>
          <a:bodyPr lIns="77925" tIns="38963" rIns="77925" bIns="38963">
            <a:normAutofit/>
          </a:bodyPr>
          <a:lstStyle>
            <a:lvl1pPr>
              <a:buClr>
                <a:srgbClr val="00579F"/>
              </a:buClr>
              <a:buFont typeface="Arial" pitchFamily="34" charset="0"/>
              <a:buChar char="•"/>
              <a:defRPr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00579F"/>
              </a:buClr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rgbClr val="00579F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rgbClr val="00579F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rgbClr val="00579F"/>
              </a:buClr>
              <a:buFont typeface="Arial" pitchFamily="34" charset="0"/>
              <a:buChar char="•"/>
              <a:defRPr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0"/>
          </p:nvPr>
        </p:nvSpPr>
        <p:spPr>
          <a:xfrm>
            <a:off x="179514" y="4408026"/>
            <a:ext cx="8100000" cy="648000"/>
          </a:xfrm>
          <a:prstGeom prst="roundRect">
            <a:avLst/>
          </a:prstGeom>
        </p:spPr>
        <p:txBody>
          <a:bodyPr lIns="77925" tIns="38963" rIns="77925" bIns="38963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1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428596" y="2250279"/>
            <a:ext cx="5583564" cy="750099"/>
          </a:xfrm>
          <a:prstGeom prst="rect">
            <a:avLst/>
          </a:prstGeom>
        </p:spPr>
        <p:txBody>
          <a:bodyPr lIns="77925" tIns="38963" rIns="77925" bIns="38963"/>
          <a:lstStyle>
            <a:lvl1pPr algn="l">
              <a:defRPr lang="ru-RU" sz="2700" b="1" kern="900" cap="none" spc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ЗАКЛЮЧЕНИЯ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5"/>
          <p:cNvSpPr>
            <a:spLocks noGrp="1"/>
          </p:cNvSpPr>
          <p:nvPr>
            <p:ph type="body" sz="quarter" idx="11" hasCustomPrompt="1"/>
          </p:nvPr>
        </p:nvSpPr>
        <p:spPr>
          <a:xfrm>
            <a:off x="428596" y="3107535"/>
            <a:ext cx="5583564" cy="321471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 lang="ru-RU" sz="19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428596" y="4768486"/>
            <a:ext cx="2071702" cy="267892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 lang="ru-RU" sz="17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92219" lvl="0" indent="-292219" algn="l" defTabSz="779252" rtl="0" eaLnBrk="1" latinLnBrk="0" hangingPunct="1">
              <a:spcBef>
                <a:spcPct val="20000"/>
              </a:spcBef>
            </a:pPr>
            <a:r>
              <a:rPr lang="ru-RU" dirty="0" smtClean="0"/>
              <a:t>Москва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428596" y="2250279"/>
            <a:ext cx="5583564" cy="750099"/>
          </a:xfrm>
          <a:prstGeom prst="rect">
            <a:avLst/>
          </a:prstGeom>
        </p:spPr>
        <p:txBody>
          <a:bodyPr lIns="77925" tIns="38963" rIns="77925" bIns="38963"/>
          <a:lstStyle>
            <a:lvl1pPr algn="l">
              <a:defRPr lang="ru-RU" sz="2700" b="1" kern="900" cap="none" spc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28596" y="3107535"/>
            <a:ext cx="5583564" cy="32147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9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428596" y="4768488"/>
            <a:ext cx="2071702" cy="26789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700" b="1" kern="900" cap="none" spc="0" baseline="0" dirty="0" smtClean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92219" lvl="0" indent="-292219" algn="l" defTabSz="779252" rtl="0" eaLnBrk="1" latinLnBrk="0" hangingPunct="1">
              <a:spcBef>
                <a:spcPct val="20000"/>
              </a:spcBef>
            </a:pPr>
            <a:r>
              <a:rPr lang="ru-RU" dirty="0" smtClean="0"/>
              <a:t>Москва 2012</a:t>
            </a:r>
          </a:p>
        </p:txBody>
      </p:sp>
    </p:spTree>
    <p:extLst>
      <p:ext uri="{BB962C8B-B14F-4D97-AF65-F5344CB8AC3E}">
        <p14:creationId xmlns:p14="http://schemas.microsoft.com/office/powerpoint/2010/main" val="9016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151981" y="772771"/>
            <a:ext cx="5242487" cy="1592114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sz="1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4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sz="1500" b="1" kern="900" cap="none" spc="111" baseline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5"/>
          </p:nvPr>
        </p:nvSpPr>
        <p:spPr>
          <a:xfrm>
            <a:off x="151876" y="2487356"/>
            <a:ext cx="5242613" cy="3061146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9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6"/>
          </p:nvPr>
        </p:nvSpPr>
        <p:spPr>
          <a:xfrm>
            <a:off x="5454953" y="772770"/>
            <a:ext cx="1951154" cy="4775730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9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08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53367" y="2609825"/>
            <a:ext cx="3352753" cy="2816817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700">
                <a:latin typeface="Arial" pitchFamily="34" charset="0"/>
                <a:cs typeface="Arial" pitchFamily="34" charset="0"/>
              </a:defRPr>
            </a:lvl3pPr>
            <a:lvl4pPr>
              <a:defRPr sz="1500">
                <a:latin typeface="Arial" pitchFamily="34" charset="0"/>
                <a:cs typeface="Arial" pitchFamily="34" charset="0"/>
              </a:defRPr>
            </a:lvl4pPr>
            <a:lvl5pPr>
              <a:defRPr sz="15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Текст 5"/>
          <p:cNvSpPr>
            <a:spLocks noGrp="1"/>
          </p:cNvSpPr>
          <p:nvPr>
            <p:ph type="body" sz="quarter" idx="10"/>
          </p:nvPr>
        </p:nvSpPr>
        <p:spPr>
          <a:xfrm>
            <a:off x="151969" y="772788"/>
            <a:ext cx="3413650" cy="1652653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1"/>
          </p:nvPr>
        </p:nvSpPr>
        <p:spPr>
          <a:xfrm>
            <a:off x="4053367" y="772789"/>
            <a:ext cx="3352753" cy="165301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3"/>
          <p:cNvSpPr>
            <a:spLocks noGrp="1"/>
          </p:cNvSpPr>
          <p:nvPr>
            <p:ph sz="half" idx="12"/>
          </p:nvPr>
        </p:nvSpPr>
        <p:spPr>
          <a:xfrm>
            <a:off x="151981" y="2609465"/>
            <a:ext cx="3412703" cy="2817176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700">
                <a:latin typeface="Arial" pitchFamily="34" charset="0"/>
                <a:cs typeface="Arial" pitchFamily="34" charset="0"/>
              </a:defRPr>
            </a:lvl3pPr>
            <a:lvl4pPr>
              <a:defRPr sz="1500">
                <a:latin typeface="Arial" pitchFamily="34" charset="0"/>
                <a:cs typeface="Arial" pitchFamily="34" charset="0"/>
              </a:defRPr>
            </a:lvl4pPr>
            <a:lvl5pPr>
              <a:defRPr sz="15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5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73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/>
          <p:cNvSpPr>
            <a:spLocks noGrp="1"/>
          </p:cNvSpPr>
          <p:nvPr>
            <p:ph type="body" sz="quarter" idx="16"/>
          </p:nvPr>
        </p:nvSpPr>
        <p:spPr>
          <a:xfrm>
            <a:off x="151981" y="772770"/>
            <a:ext cx="7255753" cy="1163468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8"/>
          </p:nvPr>
        </p:nvSpPr>
        <p:spPr>
          <a:xfrm>
            <a:off x="151981" y="2119962"/>
            <a:ext cx="7254139" cy="330669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15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1688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151969" y="772770"/>
            <a:ext cx="4450018" cy="465387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en-US" sz="14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4777625" y="772770"/>
            <a:ext cx="2628482" cy="465387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0673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 и вертикальны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4"/>
          <p:cNvSpPr>
            <a:spLocks noGrp="1"/>
          </p:cNvSpPr>
          <p:nvPr>
            <p:ph type="body" sz="quarter" idx="18"/>
          </p:nvPr>
        </p:nvSpPr>
        <p:spPr>
          <a:xfrm>
            <a:off x="4777625" y="772770"/>
            <a:ext cx="2628482" cy="465387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Содержимое 9"/>
          <p:cNvSpPr>
            <a:spLocks noGrp="1"/>
          </p:cNvSpPr>
          <p:nvPr>
            <p:ph sz="quarter" idx="19"/>
          </p:nvPr>
        </p:nvSpPr>
        <p:spPr>
          <a:xfrm>
            <a:off x="151969" y="772776"/>
            <a:ext cx="4450018" cy="361287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2"/>
          </p:nvPr>
        </p:nvSpPr>
        <p:spPr>
          <a:xfrm>
            <a:off x="151869" y="4569769"/>
            <a:ext cx="4449703" cy="857249"/>
          </a:xfrm>
          <a:prstGeom prst="rect">
            <a:avLst/>
          </a:prstGeom>
        </p:spPr>
        <p:txBody>
          <a:bodyPr lIns="77925" tIns="38963" rIns="77925" bIns="38963" anchor="ctr" anchorCtr="1"/>
          <a:lstStyle>
            <a:lvl1pPr marL="0" indent="0" algn="ctr" defTabSz="779252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4341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 и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151969" y="772770"/>
            <a:ext cx="4450018" cy="4653872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>
              <a:buNone/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7"/>
          </p:nvPr>
        </p:nvSpPr>
        <p:spPr>
          <a:xfrm>
            <a:off x="4777625" y="772770"/>
            <a:ext cx="2628482" cy="4653872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 lang="ru-RU" sz="1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21"/>
          </p:nvPr>
        </p:nvSpPr>
        <p:spPr>
          <a:xfrm>
            <a:off x="151980" y="99186"/>
            <a:ext cx="3413713" cy="489881"/>
          </a:xfrm>
          <a:prstGeom prst="rect">
            <a:avLst/>
          </a:prstGeom>
        </p:spPr>
        <p:txBody>
          <a:bodyPr lIns="77925" tIns="38963" rIns="77925" bIns="38963"/>
          <a:lstStyle>
            <a:lvl1pPr marL="0" indent="0" algn="l">
              <a:buNone/>
              <a:defRPr lang="en-US" sz="1500" b="1" kern="900" cap="none" spc="111" baseline="0" dirty="0" smtClean="0">
                <a:solidFill>
                  <a:srgbClr val="0070C0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069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lonass union-NEW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14886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6516218" y="665281"/>
            <a:ext cx="2448272" cy="2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77925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EDFFFF"/>
                </a:solidFill>
                <a:effectLst/>
                <a:latin typeface="Arial"/>
                <a:ea typeface="Times New Roman" pitchFamily="18" charset="0"/>
                <a:cs typeface="Arial"/>
              </a:rPr>
              <a:t>Федеральный сетевой оператор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EDFFFF"/>
              </a:solidFill>
              <a:effectLst/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lonass union-NEW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14886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6516218" y="665281"/>
            <a:ext cx="2448272" cy="2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77925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EDFFFF"/>
                </a:solidFill>
                <a:effectLst/>
                <a:latin typeface="Arial"/>
                <a:ea typeface="Times New Roman" pitchFamily="18" charset="0"/>
                <a:cs typeface="Arial"/>
              </a:rPr>
              <a:t>Федеральный сетевой оператор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EDFFFF"/>
              </a:solidFill>
              <a:effectLst/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lonass union-NEW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14886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16218" y="665281"/>
            <a:ext cx="2448272" cy="2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solidFill>
                  <a:srgbClr val="EDFFFF"/>
                </a:solidFill>
                <a:latin typeface="Arial"/>
                <a:ea typeface="Times New Roman" pitchFamily="18" charset="0"/>
                <a:cs typeface="Arial"/>
              </a:rPr>
              <a:t>Федеральный сетевой оператор</a:t>
            </a:r>
            <a:endParaRPr lang="ru-RU" sz="900" dirty="0" smtClean="0">
              <a:solidFill>
                <a:srgbClr val="ED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48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8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1" r:id="rId10"/>
    <p:sldLayoutId id="21474838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9626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79252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6887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58503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92219" indent="-29221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79712" y="1786920"/>
            <a:ext cx="5886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ГАИС «ЭРА-ГЛОНАСС»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государственная инициатива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 </a:t>
            </a:r>
            <a:r>
              <a:rPr lang="ru-RU" sz="2400" b="1" dirty="0">
                <a:solidFill>
                  <a:schemeClr val="bg1"/>
                </a:solidFill>
              </a:rPr>
              <a:t>повышению безопасности </a:t>
            </a:r>
            <a:r>
              <a:rPr lang="ru-RU" sz="2400" b="1" dirty="0" smtClean="0">
                <a:solidFill>
                  <a:schemeClr val="bg1"/>
                </a:solidFill>
              </a:rPr>
              <a:t>дорожного </a:t>
            </a:r>
            <a:r>
              <a:rPr lang="ru-RU" sz="2400" b="1" dirty="0">
                <a:solidFill>
                  <a:schemeClr val="bg1"/>
                </a:solidFill>
              </a:rPr>
              <a:t>движения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766" y="4677984"/>
            <a:ext cx="264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4766106"/>
            <a:ext cx="3384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Москва                   21 ноября 2018 </a:t>
            </a:r>
            <a:r>
              <a:rPr lang="ru-RU" sz="105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5630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446922" y="223671"/>
            <a:ext cx="6480720" cy="4898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ГАИС «ЭРА-ГЛОНАСС»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–</a:t>
            </a: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государственная инициатива </a:t>
            </a:r>
          </a:p>
          <a:p>
            <a:pPr marL="0" indent="0">
              <a:buNone/>
            </a:pP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по повышению безопасности дорожного движения</a:t>
            </a:r>
            <a:endParaRPr lang="ru-RU" sz="1600" spc="0" dirty="0">
              <a:solidFill>
                <a:schemeClr val="tx2">
                  <a:lumMod val="75000"/>
                </a:schemeClr>
              </a:solidFill>
              <a:latin typeface="HelveticaNeueCyr" pitchFamily="50" charset="-52"/>
            </a:endParaRPr>
          </a:p>
        </p:txBody>
      </p:sp>
      <p:sp>
        <p:nvSpPr>
          <p:cNvPr id="25" name="Содержимое 61"/>
          <p:cNvSpPr txBox="1">
            <a:spLocks/>
          </p:cNvSpPr>
          <p:nvPr/>
        </p:nvSpPr>
        <p:spPr>
          <a:xfrm>
            <a:off x="926168" y="2398004"/>
            <a:ext cx="7756617" cy="21241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Экстренный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вызов в случае ДТП: 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автоматический и ручной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режимы</a:t>
            </a: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en-US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SMS</a:t>
            </a:r>
            <a:r>
              <a:rPr lang="ru-RU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– резервный канал передачи данных</a:t>
            </a:r>
            <a:endParaRPr lang="ru-RU" altLang="ko-KR" sz="135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Схема связи </a:t>
            </a:r>
            <a:r>
              <a:rPr lang="en-US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full MVNO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(виртуальный оператор сотовой связи)       </a:t>
            </a:r>
            <a:endParaRPr lang="ru-RU" altLang="ko-KR" sz="135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Приоритизация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вызова (</a:t>
            </a:r>
            <a:r>
              <a:rPr lang="en-US" altLang="ko-KR" sz="1350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eCall</a:t>
            </a:r>
            <a:r>
              <a:rPr lang="en-US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флаг)</a:t>
            </a: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Сопряжение с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Системой-112 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системами экстренных оперативных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служб Российской Федерации</a:t>
            </a: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Сопряжение с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государственной системой </a:t>
            </a:r>
            <a:r>
              <a:rPr lang="ru-RU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СМЭВ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Резервирование </a:t>
            </a: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элементов</a:t>
            </a:r>
          </a:p>
          <a:p>
            <a:pPr marL="280988" lvl="1" indent="-214313" defTabSz="539354" eaLnBrk="0" hangingPunct="0">
              <a:spcAft>
                <a:spcPts val="200"/>
              </a:spcAft>
              <a:buSzPct val="120000"/>
              <a:buFont typeface="Arial" pitchFamily="34" charset="0"/>
              <a:buChar char="•"/>
              <a:defRPr/>
            </a:pPr>
            <a:r>
              <a:rPr lang="ru-RU" altLang="ko-KR" sz="135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Система повышения точности и надежности </a:t>
            </a:r>
            <a:r>
              <a:rPr lang="ru-RU" altLang="ko-KR" sz="135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навигации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1840" y="2059450"/>
            <a:ext cx="5925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lvl="1" indent="-214313" algn="ctr" defTabSz="539354" eaLnBrk="0" hangingPunct="0">
              <a:spcAft>
                <a:spcPts val="200"/>
              </a:spcAft>
              <a:buClr>
                <a:srgbClr val="008000"/>
              </a:buClr>
              <a:buSzPct val="120000"/>
              <a:defRPr/>
            </a:pPr>
            <a:r>
              <a:rPr lang="ru-RU" altLang="ko-KR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Инфраструктура ГАИС «ЭРА-ГЛОНАСС». Технические решения. </a:t>
            </a:r>
            <a:endParaRPr lang="ru-RU" altLang="ko-KR"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4" name="Picture 2" descr="C:\se.churutkin\me\ком\_ГЛОНАСС\навитех\visual\Era-Glonass-Bookle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103" y="1097840"/>
            <a:ext cx="6768752" cy="81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2411760" y="4489993"/>
            <a:ext cx="5019361" cy="502835"/>
          </a:xfrm>
          <a:prstGeom prst="rect">
            <a:avLst/>
          </a:prstGeom>
          <a:ln w="28575">
            <a:solidFill>
              <a:srgbClr val="3BBCCD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Функционирование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ГАИС «ЭРА-ГЛОНАСС» в режиме 24х7х365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92" y="-26222"/>
            <a:ext cx="8432979" cy="475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446922" y="223671"/>
            <a:ext cx="6480720" cy="4898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ГАИС «ЭРА-ГЛОНАСС»: информационное взаимодействие с Системой-112</a:t>
            </a:r>
          </a:p>
          <a:p>
            <a:pPr marL="0" indent="0">
              <a:buNone/>
            </a:pP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субъектах Российской Федерации</a:t>
            </a:r>
            <a:r>
              <a:rPr lang="en-US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(</a:t>
            </a: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данные на 20.11.2018)</a:t>
            </a:r>
          </a:p>
          <a:p>
            <a:endParaRPr lang="ru-RU" sz="1600" spc="0" dirty="0">
              <a:solidFill>
                <a:schemeClr val="tx1"/>
              </a:solidFill>
              <a:latin typeface="HelveticaNeueCyr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673389"/>
            <a:ext cx="57121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обеспечено постоянное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информационное взаимодействие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ГАИС «ЭРА-ГЛОНАСС» и Системы-112</a:t>
            </a: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мероприятия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 сопряжению завершены, постоянное информационное взаимодействие будет обеспечено после ввода Систем-112 в эксплуатацию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мероприятия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 сопряжению осуществляются в настоящее время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398" y="4259703"/>
            <a:ext cx="85175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субъектах Российской Федерации, в которых постоянное информационное взаимодействие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ГАИС «ЭРА-ГЛОНАСС» и Систем-112 не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обеспечено, экстренные вызовы передаются в дежурные части территориальных органов МВД России.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9563" y="1334554"/>
            <a:ext cx="28203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субъектах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–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29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субъектах –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18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субъектах –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7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692" y="-26222"/>
            <a:ext cx="8432979" cy="475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446922" y="223671"/>
            <a:ext cx="6480720" cy="4898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1400" b="1" kern="9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ГАИС «ЭРА-ГЛОНАСС»: зона покрытия</a:t>
            </a:r>
          </a:p>
          <a:p>
            <a:endParaRPr lang="ru-RU" sz="1600" spc="0" dirty="0">
              <a:solidFill>
                <a:schemeClr val="tx1"/>
              </a:solidFill>
              <a:latin typeface="HelveticaNeueCyr" pitchFamily="50" charset="-52"/>
            </a:endParaRPr>
          </a:p>
        </p:txBody>
      </p:sp>
      <p:grpSp>
        <p:nvGrpSpPr>
          <p:cNvPr id="28" name="Группа 5"/>
          <p:cNvGrpSpPr/>
          <p:nvPr/>
        </p:nvGrpSpPr>
        <p:grpSpPr>
          <a:xfrm>
            <a:off x="4709911" y="2226769"/>
            <a:ext cx="3387234" cy="1580345"/>
            <a:chOff x="9288114" y="1976264"/>
            <a:chExt cx="2226903" cy="189590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9876835" y="1976264"/>
              <a:ext cx="1638182" cy="1895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48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MVNO</a:t>
              </a:r>
              <a:endParaRPr lang="ru-RU" sz="4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48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r>
                <a:rPr lang="en-US" sz="48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&gt; </a:t>
              </a:r>
              <a:r>
                <a:rPr lang="ru-RU" sz="48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99% </a:t>
              </a:r>
              <a:endParaRPr lang="ru-RU" sz="4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32" name="Стрелка вниз 31"/>
            <p:cNvSpPr/>
            <p:nvPr/>
          </p:nvSpPr>
          <p:spPr bwMode="auto">
            <a:xfrm rot="16200000">
              <a:off x="9080040" y="2445231"/>
              <a:ext cx="1061150" cy="645002"/>
            </a:xfrm>
            <a:prstGeom prst="downArrow">
              <a:avLst>
                <a:gd name="adj1" fmla="val 39745"/>
                <a:gd name="adj2" fmla="val 61472"/>
              </a:avLst>
            </a:prstGeom>
            <a:solidFill>
              <a:srgbClr val="37609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7500" tIns="35100" rIns="67500" bIns="35100" anchor="ctr"/>
            <a:lstStyle/>
            <a:p>
              <a:pPr>
                <a:defRPr/>
              </a:pPr>
              <a:endParaRPr lang="ru-RU" sz="9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27136" y="20527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МТС – 97,3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МегаФон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97,5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Билайн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96,5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789794"/>
            <a:ext cx="6869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Доля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реализованного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радиопокрытия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 магистральных автодорог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федерального значения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операторами подвижной радиотелефонной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связи </a:t>
            </a:r>
          </a:p>
          <a:p>
            <a:pPr algn="ctr"/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(данные </a:t>
            </a:r>
            <a:r>
              <a:rPr lang="ru-RU" sz="1200" b="1" i="1" dirty="0" err="1" smtClean="0">
                <a:solidFill>
                  <a:schemeClr val="tx2">
                    <a:lumMod val="75000"/>
                  </a:schemeClr>
                </a:solidFill>
              </a:rPr>
              <a:t>Роскомназдора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, 3 кв.2018)</a:t>
            </a:r>
            <a:endParaRPr lang="ru-RU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2200230" y="4468975"/>
            <a:ext cx="5019361" cy="502835"/>
          </a:xfrm>
          <a:prstGeom prst="rect">
            <a:avLst/>
          </a:prstGeom>
          <a:ln w="28575">
            <a:solidFill>
              <a:srgbClr val="3BBCCD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ru-RU" altLang="ko-KR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Максимальная зона </a:t>
            </a:r>
            <a:r>
              <a:rPr lang="ru-RU" altLang="ko-KR" sz="1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покрытия – максимальная </a:t>
            </a:r>
            <a:r>
              <a:rPr lang="ru-RU" altLang="ko-KR" sz="1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надежность</a:t>
            </a:r>
            <a:endParaRPr lang="ru-RU" altLang="ko-KR" sz="1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4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824" y="-34748"/>
            <a:ext cx="8432979" cy="475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467544" y="167928"/>
            <a:ext cx="5688632" cy="489881"/>
          </a:xfrm>
        </p:spPr>
        <p:txBody>
          <a:bodyPr/>
          <a:lstStyle/>
          <a:p>
            <a:r>
              <a:rPr lang="ru-RU" sz="1600" spc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ГАИС «ЭРА-ГЛОНАСС»: итоги работы (на 20.11.2018)</a:t>
            </a:r>
            <a:endParaRPr lang="ru-RU" sz="1600" spc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5" y="4486349"/>
            <a:ext cx="6984775" cy="523220"/>
          </a:xfrm>
          <a:prstGeom prst="rect">
            <a:avLst/>
          </a:prstGeom>
          <a:noFill/>
          <a:ln w="28575">
            <a:solidFill>
              <a:srgbClr val="3BBCC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Время передачи информации о ДТП в Систему-112 в автоматическом режиме –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19 сек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Среднее время передачи информации о ДТП в ДЧ МВД России –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5 мин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55321" y="1584830"/>
            <a:ext cx="4255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Количество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принятых 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обработанных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системе экстренных вызовов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82291" y="2646660"/>
            <a:ext cx="43061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Количество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вызовов, потребовавших реагирования экстренных служб, из которых 12 385 вызовов поступили в автоматическом режиме (при серьезных ДТП)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1493579"/>
            <a:ext cx="3761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2 058 200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2578432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250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47008"/>
              </p:ext>
            </p:extLst>
          </p:nvPr>
        </p:nvGraphicFramePr>
        <p:xfrm>
          <a:off x="395536" y="1563638"/>
          <a:ext cx="82809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Текст 2"/>
          <p:cNvSpPr>
            <a:spLocks noGrp="1"/>
          </p:cNvSpPr>
          <p:nvPr>
            <p:ph type="body" sz="quarter" idx="14"/>
          </p:nvPr>
        </p:nvSpPr>
        <p:spPr>
          <a:xfrm>
            <a:off x="467544" y="167928"/>
            <a:ext cx="6696744" cy="489881"/>
          </a:xfrm>
        </p:spPr>
        <p:txBody>
          <a:bodyPr/>
          <a:lstStyle/>
          <a:p>
            <a:r>
              <a:rPr lang="ru-RU" sz="1600" spc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Динамика подключения транспортных средств к ГАИС «ЭРА-ГЛОНАСС»</a:t>
            </a:r>
            <a:endParaRPr lang="ru-RU" sz="1600" spc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804649"/>
            <a:ext cx="3240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&gt;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2 856 500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6980" y="866204"/>
            <a:ext cx="4791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транспортных средств зарегистрировано в ГАИС «ЭРА-ГЛОНАСС» (на 20.11.2018)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ез звезды_заключите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ГЛОНАС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BBCCD"/>
          </a:solidFill>
        </a:ln>
      </a:spPr>
      <a:bodyPr wrap="square" rtlCol="0" anchor="ctr">
        <a:spAutoFit/>
      </a:bodyPr>
      <a:lstStyle>
        <a:defPPr algn="ctr" defTabSz="912813" fontAlgn="base">
          <a:spcAft>
            <a:spcPct val="0"/>
          </a:spcAft>
          <a:defRPr sz="1000" b="1" dirty="0" smtClean="0">
            <a:latin typeface="HelveticaNeueCyr" pitchFamily="50" charset="-52"/>
            <a:ea typeface="Calibri" panose="020F0502020204030204" pitchFamily="34" charset="0"/>
            <a:cs typeface="Times New Roman" panose="02020603050405020304" pitchFamily="18" charset="0"/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20400</TotalTime>
  <Words>339</Words>
  <Application>Microsoft Office PowerPoint</Application>
  <PresentationFormat>Экран (16:9)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맑은 고딕</vt:lpstr>
      <vt:lpstr>Arial</vt:lpstr>
      <vt:lpstr>Calibri</vt:lpstr>
      <vt:lpstr>HelveticaNeueCyr</vt:lpstr>
      <vt:lpstr>Times New Roman</vt:lpstr>
      <vt:lpstr>2_Специальное оформление</vt:lpstr>
      <vt:lpstr>без звезды_заключительный</vt:lpstr>
      <vt:lpstr>3_Специальное оформление</vt:lpstr>
      <vt:lpstr>3_ГЛОНАСС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Домарацкий Ярослав Александрович</dc:creator>
  <cp:lastModifiedBy>Ларионов Геннадий Анатольевич</cp:lastModifiedBy>
  <cp:revision>1309</cp:revision>
  <cp:lastPrinted>2017-04-21T11:49:20Z</cp:lastPrinted>
  <dcterms:created xsi:type="dcterms:W3CDTF">2012-10-01T11:38:44Z</dcterms:created>
  <dcterms:modified xsi:type="dcterms:W3CDTF">2018-11-20T17:42:09Z</dcterms:modified>
</cp:coreProperties>
</file>