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9" r:id="rId6"/>
    <p:sldId id="263" r:id="rId7"/>
    <p:sldId id="280" r:id="rId8"/>
    <p:sldId id="281" r:id="rId9"/>
    <p:sldId id="260" r:id="rId10"/>
    <p:sldId id="266" r:id="rId11"/>
    <p:sldId id="267" r:id="rId12"/>
    <p:sldId id="269" r:id="rId13"/>
    <p:sldId id="271" r:id="rId14"/>
    <p:sldId id="275" r:id="rId15"/>
    <p:sldId id="27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9297"/>
    <a:srgbClr val="193D4A"/>
    <a:srgbClr val="1FBDBE"/>
    <a:srgbClr val="00FF00"/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1"/>
    <p:restoredTop sz="94724"/>
  </p:normalViewPr>
  <p:slideViewPr>
    <p:cSldViewPr>
      <p:cViewPr>
        <p:scale>
          <a:sx n="126" d="100"/>
          <a:sy n="126" d="100"/>
        </p:scale>
        <p:origin x="-45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8F033-E79A-41A6-88E0-A4E68F3843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7170DAE-E483-4757-8E7C-37CF16FA034F}">
      <dgm:prSet phldrT="[Текст]"/>
      <dgm:spPr/>
      <dgm:t>
        <a:bodyPr/>
        <a:lstStyle/>
        <a:p>
          <a:r>
            <a:rPr lang="ru-RU" dirty="0"/>
            <a:t>Разработка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Техническо-экономического</a:t>
          </a:r>
          <a:r>
            <a:rPr lang="ru-RU" dirty="0"/>
            <a:t> обоснования (ТЭО) на государственную автоматизированную информационную систему на базе технологий GPS/ГЛОНАСС,UMTS/GSM</a:t>
          </a:r>
        </a:p>
      </dgm:t>
    </dgm:pt>
    <dgm:pt modelId="{D8FF861B-EEBD-4A96-ACFA-4C8DB108AABA}" type="parTrans" cxnId="{AB8E2093-47FE-473B-8A43-DBB1FAB382D0}">
      <dgm:prSet/>
      <dgm:spPr/>
      <dgm:t>
        <a:bodyPr/>
        <a:lstStyle/>
        <a:p>
          <a:endParaRPr lang="ru-RU"/>
        </a:p>
      </dgm:t>
    </dgm:pt>
    <dgm:pt modelId="{1B553586-01D0-4F24-95A5-2DE342506995}" type="sibTrans" cxnId="{AB8E2093-47FE-473B-8A43-DBB1FAB382D0}">
      <dgm:prSet/>
      <dgm:spPr/>
      <dgm:t>
        <a:bodyPr/>
        <a:lstStyle/>
        <a:p>
          <a:endParaRPr lang="ru-RU"/>
        </a:p>
      </dgm:t>
    </dgm:pt>
    <dgm:pt modelId="{461B5674-752E-420D-AA77-A7F5D3EFAE64}">
      <dgm:prSet phldrT="[Текст]"/>
      <dgm:spPr/>
      <dgm:t>
        <a:bodyPr/>
        <a:lstStyle/>
        <a:p>
          <a:r>
            <a:rPr lang="ru-RU" dirty="0"/>
            <a:t>ТЭО прошло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согласование</a:t>
          </a:r>
          <a:r>
            <a:rPr lang="ru-RU" dirty="0"/>
            <a:t> и получило положительное заключение от 6 мая 2013 года №16</a:t>
          </a:r>
        </a:p>
      </dgm:t>
    </dgm:pt>
    <dgm:pt modelId="{BE8EAF53-A12A-462B-9F55-3FB7874CF3D7}" type="parTrans" cxnId="{E7D039E3-3194-4C6E-ABFD-6DF42B88E81A}">
      <dgm:prSet/>
      <dgm:spPr/>
      <dgm:t>
        <a:bodyPr/>
        <a:lstStyle/>
        <a:p>
          <a:endParaRPr lang="ru-RU"/>
        </a:p>
      </dgm:t>
    </dgm:pt>
    <dgm:pt modelId="{E906713D-9655-4641-A3F4-9C52ABCD7AFF}" type="sibTrans" cxnId="{E7D039E3-3194-4C6E-ABFD-6DF42B88E81A}">
      <dgm:prSet/>
      <dgm:spPr/>
      <dgm:t>
        <a:bodyPr/>
        <a:lstStyle/>
        <a:p>
          <a:endParaRPr lang="ru-RU"/>
        </a:p>
      </dgm:t>
    </dgm:pt>
    <dgm:pt modelId="{E9B73824-2794-41D7-AD3C-BA8D48EAB3AD}">
      <dgm:prSet phldrT="[Текст]"/>
      <dgm:spPr/>
      <dgm:t>
        <a:bodyPr/>
        <a:lstStyle/>
        <a:p>
          <a:r>
            <a:rPr lang="ru-RU" dirty="0"/>
            <a:t>Администратором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развития</a:t>
          </a:r>
          <a:r>
            <a:rPr lang="ru-RU" dirty="0"/>
            <a:t> системы ЭВАК назначен Комитет транспорта Министерства инвестиций и развития РК</a:t>
          </a:r>
        </a:p>
      </dgm:t>
    </dgm:pt>
    <dgm:pt modelId="{3BFAD8E5-D0A2-453F-8896-062DD37C3F86}" type="parTrans" cxnId="{CC74D7DE-D66C-4738-89AF-D0575C3D9F3B}">
      <dgm:prSet/>
      <dgm:spPr/>
      <dgm:t>
        <a:bodyPr/>
        <a:lstStyle/>
        <a:p>
          <a:endParaRPr lang="ru-RU"/>
        </a:p>
      </dgm:t>
    </dgm:pt>
    <dgm:pt modelId="{FFA1E7A3-C0EB-4A28-9B7A-3B26C8A83FE7}" type="sibTrans" cxnId="{CC74D7DE-D66C-4738-89AF-D0575C3D9F3B}">
      <dgm:prSet/>
      <dgm:spPr/>
      <dgm:t>
        <a:bodyPr/>
        <a:lstStyle/>
        <a:p>
          <a:endParaRPr lang="ru-RU"/>
        </a:p>
      </dgm:t>
    </dgm:pt>
    <dgm:pt modelId="{068A6549-B288-4E94-8ACB-937AFC6C2985}" type="pres">
      <dgm:prSet presAssocID="{B808F033-E79A-41A6-88E0-A4E68F384337}" presName="compositeShape" presStyleCnt="0">
        <dgm:presLayoutVars>
          <dgm:dir/>
          <dgm:resizeHandles/>
        </dgm:presLayoutVars>
      </dgm:prSet>
      <dgm:spPr/>
    </dgm:pt>
    <dgm:pt modelId="{019B58AE-524C-4849-BCA0-5657196812F9}" type="pres">
      <dgm:prSet presAssocID="{B808F033-E79A-41A6-88E0-A4E68F384337}" presName="pyramid" presStyleLbl="node1" presStyleIdx="0" presStyleCnt="1" custLinFactNeighborX="-725" custLinFactNeighborY="6941"/>
      <dgm:spPr/>
    </dgm:pt>
    <dgm:pt modelId="{F4776A48-F581-4501-AB86-7745F42FC5E8}" type="pres">
      <dgm:prSet presAssocID="{B808F033-E79A-41A6-88E0-A4E68F384337}" presName="theList" presStyleCnt="0"/>
      <dgm:spPr/>
    </dgm:pt>
    <dgm:pt modelId="{9D3182E2-25D1-46F9-988F-9AB0935FF808}" type="pres">
      <dgm:prSet presAssocID="{B7170DAE-E483-4757-8E7C-37CF16FA034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BF9C-15D5-49C2-B534-D684B2C24B9B}" type="pres">
      <dgm:prSet presAssocID="{B7170DAE-E483-4757-8E7C-37CF16FA034F}" presName="aSpace" presStyleCnt="0"/>
      <dgm:spPr/>
    </dgm:pt>
    <dgm:pt modelId="{5BE97767-B413-4A76-8C4D-AAC04DAB0646}" type="pres">
      <dgm:prSet presAssocID="{461B5674-752E-420D-AA77-A7F5D3EFAE6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4A75A-6C43-469B-9A04-9707BD4CF717}" type="pres">
      <dgm:prSet presAssocID="{461B5674-752E-420D-AA77-A7F5D3EFAE64}" presName="aSpace" presStyleCnt="0"/>
      <dgm:spPr/>
    </dgm:pt>
    <dgm:pt modelId="{CD747D54-C7FB-4595-8A4A-542C4597CB52}" type="pres">
      <dgm:prSet presAssocID="{E9B73824-2794-41D7-AD3C-BA8D48EAB3A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D566A-4781-4292-8BEE-36A5E6FEB641}" type="pres">
      <dgm:prSet presAssocID="{E9B73824-2794-41D7-AD3C-BA8D48EAB3AD}" presName="aSpace" presStyleCnt="0"/>
      <dgm:spPr/>
    </dgm:pt>
  </dgm:ptLst>
  <dgm:cxnLst>
    <dgm:cxn modelId="{CC74D7DE-D66C-4738-89AF-D0575C3D9F3B}" srcId="{B808F033-E79A-41A6-88E0-A4E68F384337}" destId="{E9B73824-2794-41D7-AD3C-BA8D48EAB3AD}" srcOrd="2" destOrd="0" parTransId="{3BFAD8E5-D0A2-453F-8896-062DD37C3F86}" sibTransId="{FFA1E7A3-C0EB-4A28-9B7A-3B26C8A83FE7}"/>
    <dgm:cxn modelId="{E7D039E3-3194-4C6E-ABFD-6DF42B88E81A}" srcId="{B808F033-E79A-41A6-88E0-A4E68F384337}" destId="{461B5674-752E-420D-AA77-A7F5D3EFAE64}" srcOrd="1" destOrd="0" parTransId="{BE8EAF53-A12A-462B-9F55-3FB7874CF3D7}" sibTransId="{E906713D-9655-4641-A3F4-9C52ABCD7AFF}"/>
    <dgm:cxn modelId="{58A3B5F5-AB29-4A5A-8050-3B718B9B52F4}" type="presOf" srcId="{E9B73824-2794-41D7-AD3C-BA8D48EAB3AD}" destId="{CD747D54-C7FB-4595-8A4A-542C4597CB52}" srcOrd="0" destOrd="0" presId="urn:microsoft.com/office/officeart/2005/8/layout/pyramid2"/>
    <dgm:cxn modelId="{366AA1A4-AA96-4585-ACF4-52804275C1D7}" type="presOf" srcId="{B7170DAE-E483-4757-8E7C-37CF16FA034F}" destId="{9D3182E2-25D1-46F9-988F-9AB0935FF808}" srcOrd="0" destOrd="0" presId="urn:microsoft.com/office/officeart/2005/8/layout/pyramid2"/>
    <dgm:cxn modelId="{CFF165D6-73DC-4E94-88A2-2A2B64FB973B}" type="presOf" srcId="{461B5674-752E-420D-AA77-A7F5D3EFAE64}" destId="{5BE97767-B413-4A76-8C4D-AAC04DAB0646}" srcOrd="0" destOrd="0" presId="urn:microsoft.com/office/officeart/2005/8/layout/pyramid2"/>
    <dgm:cxn modelId="{AB8E2093-47FE-473B-8A43-DBB1FAB382D0}" srcId="{B808F033-E79A-41A6-88E0-A4E68F384337}" destId="{B7170DAE-E483-4757-8E7C-37CF16FA034F}" srcOrd="0" destOrd="0" parTransId="{D8FF861B-EEBD-4A96-ACFA-4C8DB108AABA}" sibTransId="{1B553586-01D0-4F24-95A5-2DE342506995}"/>
    <dgm:cxn modelId="{4C1C0257-DC59-424D-B3C3-81A3AD7C0BF7}" type="presOf" srcId="{B808F033-E79A-41A6-88E0-A4E68F384337}" destId="{068A6549-B288-4E94-8ACB-937AFC6C2985}" srcOrd="0" destOrd="0" presId="urn:microsoft.com/office/officeart/2005/8/layout/pyramid2"/>
    <dgm:cxn modelId="{26638392-6B21-48A1-B855-8F2F80B7680A}" type="presParOf" srcId="{068A6549-B288-4E94-8ACB-937AFC6C2985}" destId="{019B58AE-524C-4849-BCA0-5657196812F9}" srcOrd="0" destOrd="0" presId="urn:microsoft.com/office/officeart/2005/8/layout/pyramid2"/>
    <dgm:cxn modelId="{9A28C57A-C825-4490-BC4F-59A224A9D9A8}" type="presParOf" srcId="{068A6549-B288-4E94-8ACB-937AFC6C2985}" destId="{F4776A48-F581-4501-AB86-7745F42FC5E8}" srcOrd="1" destOrd="0" presId="urn:microsoft.com/office/officeart/2005/8/layout/pyramid2"/>
    <dgm:cxn modelId="{A108609E-D789-4717-A276-90C66CA7B028}" type="presParOf" srcId="{F4776A48-F581-4501-AB86-7745F42FC5E8}" destId="{9D3182E2-25D1-46F9-988F-9AB0935FF808}" srcOrd="0" destOrd="0" presId="urn:microsoft.com/office/officeart/2005/8/layout/pyramid2"/>
    <dgm:cxn modelId="{0D21EB64-2ADC-47ED-BDD2-114F1715CABB}" type="presParOf" srcId="{F4776A48-F581-4501-AB86-7745F42FC5E8}" destId="{5A85BF9C-15D5-49C2-B534-D684B2C24B9B}" srcOrd="1" destOrd="0" presId="urn:microsoft.com/office/officeart/2005/8/layout/pyramid2"/>
    <dgm:cxn modelId="{68DD9AC6-9D6F-4F65-9C0F-0839BA7C6D47}" type="presParOf" srcId="{F4776A48-F581-4501-AB86-7745F42FC5E8}" destId="{5BE97767-B413-4A76-8C4D-AAC04DAB0646}" srcOrd="2" destOrd="0" presId="urn:microsoft.com/office/officeart/2005/8/layout/pyramid2"/>
    <dgm:cxn modelId="{4410ED13-EFB5-415E-953A-0BA43902695A}" type="presParOf" srcId="{F4776A48-F581-4501-AB86-7745F42FC5E8}" destId="{8D84A75A-6C43-469B-9A04-9707BD4CF717}" srcOrd="3" destOrd="0" presId="urn:microsoft.com/office/officeart/2005/8/layout/pyramid2"/>
    <dgm:cxn modelId="{CC6B695A-5BD7-484C-A080-755D9414075D}" type="presParOf" srcId="{F4776A48-F581-4501-AB86-7745F42FC5E8}" destId="{CD747D54-C7FB-4595-8A4A-542C4597CB52}" srcOrd="4" destOrd="0" presId="urn:microsoft.com/office/officeart/2005/8/layout/pyramid2"/>
    <dgm:cxn modelId="{E9DBDB2B-5904-4C30-8CA2-0BF75B1912FE}" type="presParOf" srcId="{F4776A48-F581-4501-AB86-7745F42FC5E8}" destId="{2FED566A-4781-4292-8BEE-36A5E6FEB64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C552A-9FEA-40FD-9725-D7048DCA7FA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BEBDEB4-66F8-47DB-BEC6-88E0AE60755A}">
      <dgm:prSet custT="1"/>
      <dgm:spPr/>
      <dgm:t>
        <a:bodyPr/>
        <a:lstStyle/>
        <a:p>
          <a:pPr algn="ctr"/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 1 января 2015 года вступили в силу нормы по комплектации транспортных средств устройствами вызова экстренных оперативных служб, согласно технического регламента Таможенного союза «О безопасности колесных транспортных средств» ТР ТС 018/2011.</a:t>
          </a:r>
        </a:p>
      </dgm:t>
    </dgm:pt>
    <dgm:pt modelId="{A74C61A1-C1EC-4CE3-A856-0E0BA9071F06}" type="parTrans" cxnId="{B932B2E2-6DD0-469C-9150-F3520E53ACAB}">
      <dgm:prSet/>
      <dgm:spPr/>
      <dgm:t>
        <a:bodyPr/>
        <a:lstStyle/>
        <a:p>
          <a:endParaRPr lang="ru-RU"/>
        </a:p>
      </dgm:t>
    </dgm:pt>
    <dgm:pt modelId="{1E29653A-2D03-4AE3-88CE-B9787E767FAC}" type="sibTrans" cxnId="{B932B2E2-6DD0-469C-9150-F3520E53ACAB}">
      <dgm:prSet/>
      <dgm:spPr/>
      <dgm:t>
        <a:bodyPr/>
        <a:lstStyle/>
        <a:p>
          <a:endParaRPr lang="ru-RU"/>
        </a:p>
      </dgm:t>
    </dgm:pt>
    <dgm:pt modelId="{FC02C1A5-135E-45B4-B67A-220D25AF589A}">
      <dgm:prSet custT="1"/>
      <dgm:spPr/>
      <dgm:t>
        <a:bodyPr/>
        <a:lstStyle/>
        <a:p>
          <a:r>
            <a:rPr lang="ru-RU" sz="800" dirty="0">
              <a:latin typeface="Arial" panose="020B0604020202020204" pitchFamily="34" charset="0"/>
              <a:cs typeface="Arial" panose="020B0604020202020204" pitchFamily="34" charset="0"/>
            </a:rPr>
            <a:t>В Республике Казахстан началось внедрение системы экстренного вызова оперативных служб при авариях и катастрофах ЭВАК. </a:t>
          </a:r>
        </a:p>
      </dgm:t>
    </dgm:pt>
    <dgm:pt modelId="{F4987E7E-4AEE-4D3C-BCDE-A3075D320E14}" type="parTrans" cxnId="{4E7D19E4-B10E-4605-8030-CEA9D386EBAF}">
      <dgm:prSet/>
      <dgm:spPr/>
      <dgm:t>
        <a:bodyPr/>
        <a:lstStyle/>
        <a:p>
          <a:endParaRPr lang="ru-RU"/>
        </a:p>
      </dgm:t>
    </dgm:pt>
    <dgm:pt modelId="{A6E790BB-DCDC-40F3-8AAF-E98692C91401}" type="sibTrans" cxnId="{4E7D19E4-B10E-4605-8030-CEA9D386EBAF}">
      <dgm:prSet/>
      <dgm:spPr/>
      <dgm:t>
        <a:bodyPr/>
        <a:lstStyle/>
        <a:p>
          <a:endParaRPr lang="ru-RU"/>
        </a:p>
      </dgm:t>
    </dgm:pt>
    <dgm:pt modelId="{CD291863-233E-4D05-B1CC-D13633E51FBC}" type="pres">
      <dgm:prSet presAssocID="{526C552A-9FEA-40FD-9725-D7048DCA7FAE}" presName="compositeShape" presStyleCnt="0">
        <dgm:presLayoutVars>
          <dgm:dir val="rev"/>
          <dgm:resizeHandles/>
        </dgm:presLayoutVars>
      </dgm:prSet>
      <dgm:spPr/>
    </dgm:pt>
    <dgm:pt modelId="{A4DE68B9-4FA1-4E5E-9207-1392B12FC3BF}" type="pres">
      <dgm:prSet presAssocID="{526C552A-9FEA-40FD-9725-D7048DCA7FAE}" presName="pyramid" presStyleLbl="node1" presStyleIdx="0" presStyleCnt="1" custLinFactNeighborX="-28812" custLinFactNeighborY="1232"/>
      <dgm:spPr/>
    </dgm:pt>
    <dgm:pt modelId="{951A0798-957A-40E8-994A-7CC21ED51089}" type="pres">
      <dgm:prSet presAssocID="{526C552A-9FEA-40FD-9725-D7048DCA7FAE}" presName="theList" presStyleCnt="0"/>
      <dgm:spPr/>
    </dgm:pt>
    <dgm:pt modelId="{6A4E0D3B-DACE-45BC-B8DB-5260D6C40AA6}" type="pres">
      <dgm:prSet presAssocID="{2BEBDEB4-66F8-47DB-BEC6-88E0AE60755A}" presName="aNode" presStyleLbl="fgAcc1" presStyleIdx="0" presStyleCnt="2" custScaleX="87222" custScaleY="48534" custLinFactNeighborX="-10133" custLinFactNeighborY="76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03BDB-1AD7-4E65-8A0B-06BBB195E074}" type="pres">
      <dgm:prSet presAssocID="{2BEBDEB4-66F8-47DB-BEC6-88E0AE60755A}" presName="aSpace" presStyleCnt="0"/>
      <dgm:spPr/>
    </dgm:pt>
    <dgm:pt modelId="{9CD425DD-0C65-4623-B57D-ED691F79E405}" type="pres">
      <dgm:prSet presAssocID="{FC02C1A5-135E-45B4-B67A-220D25AF589A}" presName="aNode" presStyleLbl="fgAcc1" presStyleIdx="1" presStyleCnt="2" custScaleX="86478" custScaleY="32568" custLinFactNeighborX="-10505" custLinFactNeighborY="20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CB63-DCB7-40DD-886B-F629D2E220D6}" type="pres">
      <dgm:prSet presAssocID="{FC02C1A5-135E-45B4-B67A-220D25AF589A}" presName="aSpace" presStyleCnt="0"/>
      <dgm:spPr/>
    </dgm:pt>
  </dgm:ptLst>
  <dgm:cxnLst>
    <dgm:cxn modelId="{9FD02521-2164-4C78-99C6-CF91DE8F17C0}" type="presOf" srcId="{526C552A-9FEA-40FD-9725-D7048DCA7FAE}" destId="{CD291863-233E-4D05-B1CC-D13633E51FBC}" srcOrd="0" destOrd="0" presId="urn:microsoft.com/office/officeart/2005/8/layout/pyramid2"/>
    <dgm:cxn modelId="{664AF963-B41F-436B-813E-1C9AC4EF4986}" type="presOf" srcId="{2BEBDEB4-66F8-47DB-BEC6-88E0AE60755A}" destId="{6A4E0D3B-DACE-45BC-B8DB-5260D6C40AA6}" srcOrd="0" destOrd="0" presId="urn:microsoft.com/office/officeart/2005/8/layout/pyramid2"/>
    <dgm:cxn modelId="{D26304F3-586F-4D2B-85E9-9344F719FB30}" type="presOf" srcId="{FC02C1A5-135E-45B4-B67A-220D25AF589A}" destId="{9CD425DD-0C65-4623-B57D-ED691F79E405}" srcOrd="0" destOrd="0" presId="urn:microsoft.com/office/officeart/2005/8/layout/pyramid2"/>
    <dgm:cxn modelId="{B932B2E2-6DD0-469C-9150-F3520E53ACAB}" srcId="{526C552A-9FEA-40FD-9725-D7048DCA7FAE}" destId="{2BEBDEB4-66F8-47DB-BEC6-88E0AE60755A}" srcOrd="0" destOrd="0" parTransId="{A74C61A1-C1EC-4CE3-A856-0E0BA9071F06}" sibTransId="{1E29653A-2D03-4AE3-88CE-B9787E767FAC}"/>
    <dgm:cxn modelId="{4E7D19E4-B10E-4605-8030-CEA9D386EBAF}" srcId="{526C552A-9FEA-40FD-9725-D7048DCA7FAE}" destId="{FC02C1A5-135E-45B4-B67A-220D25AF589A}" srcOrd="1" destOrd="0" parTransId="{F4987E7E-4AEE-4D3C-BCDE-A3075D320E14}" sibTransId="{A6E790BB-DCDC-40F3-8AAF-E98692C91401}"/>
    <dgm:cxn modelId="{D338F958-83A8-4C96-9C18-C7CFA873D1F3}" type="presParOf" srcId="{CD291863-233E-4D05-B1CC-D13633E51FBC}" destId="{A4DE68B9-4FA1-4E5E-9207-1392B12FC3BF}" srcOrd="0" destOrd="0" presId="urn:microsoft.com/office/officeart/2005/8/layout/pyramid2"/>
    <dgm:cxn modelId="{80F0BC5A-2A31-43DE-A2C9-D6972A715024}" type="presParOf" srcId="{CD291863-233E-4D05-B1CC-D13633E51FBC}" destId="{951A0798-957A-40E8-994A-7CC21ED51089}" srcOrd="1" destOrd="0" presId="urn:microsoft.com/office/officeart/2005/8/layout/pyramid2"/>
    <dgm:cxn modelId="{3351A151-2BC5-4454-8967-825F7AF661A9}" type="presParOf" srcId="{951A0798-957A-40E8-994A-7CC21ED51089}" destId="{6A4E0D3B-DACE-45BC-B8DB-5260D6C40AA6}" srcOrd="0" destOrd="0" presId="urn:microsoft.com/office/officeart/2005/8/layout/pyramid2"/>
    <dgm:cxn modelId="{0280E55A-D241-4E6E-A2BE-71571A616C5A}" type="presParOf" srcId="{951A0798-957A-40E8-994A-7CC21ED51089}" destId="{B4303BDB-1AD7-4E65-8A0B-06BBB195E074}" srcOrd="1" destOrd="0" presId="urn:microsoft.com/office/officeart/2005/8/layout/pyramid2"/>
    <dgm:cxn modelId="{621E3B4A-38A2-411D-B451-937791B4B1DC}" type="presParOf" srcId="{951A0798-957A-40E8-994A-7CC21ED51089}" destId="{9CD425DD-0C65-4623-B57D-ED691F79E405}" srcOrd="2" destOrd="0" presId="urn:microsoft.com/office/officeart/2005/8/layout/pyramid2"/>
    <dgm:cxn modelId="{0281FA13-5449-479C-AFA3-B54C26C55624}" type="presParOf" srcId="{951A0798-957A-40E8-994A-7CC21ED51089}" destId="{C529CB63-DCB7-40DD-886B-F629D2E220D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26089-3924-48E2-80C3-19B7751891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1C119A-C2D4-4D93-A450-32BB2352EBDA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gm:t>
    </dgm:pt>
    <dgm:pt modelId="{107EB32E-5EB0-4E65-AB41-243E9DDEB205}" type="parTrans" cxnId="{73DBCAA2-0AA8-4571-88D0-3EFCEA4F440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BD792-5DBF-4966-8685-B5715A4BC240}" type="sibTrans" cxnId="{73DBCAA2-0AA8-4571-88D0-3EFCEA4F440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6B026-A4B7-4917-A400-45D5E939B5BB}">
      <dgm:prSet phldrT="[Текст]"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Администрирование проекта передано в Министерство оборонной и аэрокосмической промышленности РК (МОАП РК).</a:t>
          </a:r>
        </a:p>
      </dgm:t>
    </dgm:pt>
    <dgm:pt modelId="{95875623-E2E5-4650-925A-AD7BA141862D}" type="parTrans" cxnId="{9B2889E9-8F92-4156-8A6E-A170CCC98C13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35457-47E9-479C-82A8-CD0596E07306}" type="sibTrans" cxnId="{9B2889E9-8F92-4156-8A6E-A170CCC98C13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FBEAB-6C27-4BBF-8CA3-64514E8AF447}">
      <dgm:prSet phldrT="[Текст]"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Разработчиком системы экстренного вызова оперативных служб назначен «Институт космической техники и технологий» (ИКТТ). </a:t>
          </a:r>
        </a:p>
      </dgm:t>
    </dgm:pt>
    <dgm:pt modelId="{B177CFC9-44AC-4C37-9319-09A1040335B3}" type="parTrans" cxnId="{54C882B8-0440-4116-A6DB-41E4E225E3B6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A488F-31EE-4AB5-874F-D95174377F0E}" type="sibTrans" cxnId="{54C882B8-0440-4116-A6DB-41E4E225E3B6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260F2-3C2C-46DD-8637-2AD80910EAE1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dgm:t>
    </dgm:pt>
    <dgm:pt modelId="{0FAB5AE7-87B5-4141-B704-665DBFE9EFE2}" type="parTrans" cxnId="{25AA3F77-FFBD-4C16-B20B-F3BF97985B47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DBEBA-80B4-4370-823B-AAEC4AC29109}" type="sibTrans" cxnId="{25AA3F77-FFBD-4C16-B20B-F3BF97985B47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72823-5774-40C8-BE94-398960D1EAD5}">
      <dgm:prSet phldrT="[Текст]"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1 января 2017 года вступили в действие требования Технического регламента таможенного союза 018/2011 «О безопасности колесных транспортных средств».</a:t>
          </a:r>
        </a:p>
      </dgm:t>
    </dgm:pt>
    <dgm:pt modelId="{0501CA9C-225B-4BB8-B639-375BD6427F1B}" type="parTrans" cxnId="{D3D94286-FBDA-4135-B999-0B3BDE0D6A8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79947-26F6-4E31-B075-9664AD03FB65}" type="sibTrans" cxnId="{D3D94286-FBDA-4135-B999-0B3BDE0D6A81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CD64B-D007-486E-9A86-2471754862EF}">
      <dgm:prSet phldrT="[Текст]"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Разработана базовая часть системы, необходимая для принятия голосовых вызовов с устройств установленных в автомобиле.</a:t>
          </a:r>
        </a:p>
      </dgm:t>
    </dgm:pt>
    <dgm:pt modelId="{F1E27FA2-8DF2-49BC-A6D5-1D58C23D7758}" type="parTrans" cxnId="{219987B7-0EF6-47AE-8568-E036DE1B500C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0936D-E675-4DC7-95C3-BD58FA604E4E}" type="sibTrans" cxnId="{219987B7-0EF6-47AE-8568-E036DE1B500C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DF979-64DF-4B3C-945E-415FEE73B0CB}">
      <dgm:prSet phldrT="[Текст]"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В 16 Департаментах по чрезвычайным ситуациям РК  в рамках интеграции со службой «112» размещены автоматизированные рабочие места для приема вызовов ЭВАК.</a:t>
          </a:r>
        </a:p>
      </dgm:t>
    </dgm:pt>
    <dgm:pt modelId="{7A2B12FA-3AC8-4094-ADDC-56592DBF2F1F}" type="parTrans" cxnId="{07C523B8-35D6-461A-A153-BE7D0D654150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211E3-2CB2-433B-8D77-7AB94D31E996}" type="sibTrans" cxnId="{07C523B8-35D6-461A-A153-BE7D0D654150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A8F32-CE13-45B1-A6C3-4977763CAC0F}">
      <dgm:prSet phldrT="[Текст]"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Закуплено и запущено оборудование для Центра обработки данных (ЦОД) системы ЭВАК.</a:t>
          </a:r>
        </a:p>
      </dgm:t>
    </dgm:pt>
    <dgm:pt modelId="{71283F46-F288-4630-A093-B2C93EE36B84}" type="parTrans" cxnId="{9228B5B0-C7B2-443E-BA18-0B5E8647398C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AFC92-E170-4B47-B483-3A5B45CC0EE9}" type="sibTrans" cxnId="{9228B5B0-C7B2-443E-BA18-0B5E8647398C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F7A56-C848-4A30-B596-D02F9FFE3478}">
      <dgm:prSet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Закуплено и запущено оборудование для подключения к сотовым операторам (MSC, MGW).</a:t>
          </a:r>
        </a:p>
      </dgm:t>
    </dgm:pt>
    <dgm:pt modelId="{300B6301-BE55-446F-AE68-7A3B07CF74C1}" type="parTrans" cxnId="{EC4D2E31-7E12-4166-A8D7-B0A907391D94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E9FA7-9DDC-4A79-A54E-B57AFD69BE23}" type="sibTrans" cxnId="{EC4D2E31-7E12-4166-A8D7-B0A907391D94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17152-8412-4EB4-A170-DF799364705E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gm:t>
    </dgm:pt>
    <dgm:pt modelId="{579658E7-1E03-466A-BC05-C8DD5EF64460}" type="parTrans" cxnId="{0814A8E6-55A9-4B27-BE1B-E49D59831A28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F6612-FD4E-4652-9F88-BFB3BE3FF826}" type="sibTrans" cxnId="{0814A8E6-55A9-4B27-BE1B-E49D59831A28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F680B-244E-4357-9C76-54E44C4D688E}">
      <dgm:prSet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Закуплено оборудование HLR (Домашний регистр абонентов) представляющее собой большую базу данных SIM карт, с очень маленьким временем на получение запроса.</a:t>
          </a:r>
        </a:p>
      </dgm:t>
    </dgm:pt>
    <dgm:pt modelId="{F4E97886-E2CD-41D5-891E-64C1377FC212}" type="parTrans" cxnId="{F221D706-1595-4847-90D1-050FDCBCE2B8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859FB-A3B8-4BB2-B813-67EE14B8D231}" type="sibTrans" cxnId="{F221D706-1595-4847-90D1-050FDCBCE2B8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61B9D-DC32-4BEF-95B6-DEF652190F64}">
      <dgm:prSet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Осуществлена интеграция со службами 102, 103.</a:t>
          </a:r>
        </a:p>
      </dgm:t>
    </dgm:pt>
    <dgm:pt modelId="{15DFF3FE-DF7B-46F3-B550-DF75077CB2DE}" type="parTrans" cxnId="{087BBE5B-08D9-4257-B9A6-3AFD35020ADF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8F925-E206-46C0-BFEB-9B6D3EAA7736}" type="sibTrans" cxnId="{087BBE5B-08D9-4257-B9A6-3AFD35020ADF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17D5F-2507-44AE-911F-D0A7A80D9772}">
      <dgm:prSet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Осуществлена интеграция с российским оператором системы экстренного реагирования при авариях «ЭРА-ГЛОНАСС».</a:t>
          </a:r>
        </a:p>
      </dgm:t>
    </dgm:pt>
    <dgm:pt modelId="{8220CDC8-7F01-4D70-9613-D3B6794C0A1D}" type="parTrans" cxnId="{6A1C94C1-1ADB-4FBC-AC99-85A87E90F4BF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2AA25-B285-46FD-A845-E07AF7BCD992}" type="sibTrans" cxnId="{6A1C94C1-1ADB-4FBC-AC99-85A87E90F4BF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EAD14-212F-4008-8DC0-D461AAB93C96}">
      <dgm:prSet custT="1"/>
      <dgm:spPr/>
      <dgm:t>
        <a:bodyPr/>
        <a:lstStyle/>
        <a:p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Декабрь 2018 г. - передача системы ЭВАК в промышленную эксплуатацию.</a:t>
          </a:r>
        </a:p>
      </dgm:t>
    </dgm:pt>
    <dgm:pt modelId="{DB85320E-39A2-4C5B-BA3C-9E74577262C2}" type="parTrans" cxnId="{1BF365A9-54BC-40C3-A329-83B02B1BDC15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A80BD-7D84-4441-AC3B-987A6BD83C93}" type="sibTrans" cxnId="{1BF365A9-54BC-40C3-A329-83B02B1BDC15}">
      <dgm:prSet/>
      <dgm:spPr/>
      <dgm:t>
        <a:bodyPr/>
        <a:lstStyle/>
        <a:p>
          <a:endParaRPr lang="ru-RU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1AACC-8001-4735-8A65-A9EC11E543B0}" type="pres">
      <dgm:prSet presAssocID="{8F626089-3924-48E2-80C3-19B775189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32EE5D-B2E2-4232-8715-2DEC262DAA06}" type="pres">
      <dgm:prSet presAssocID="{471C119A-C2D4-4D93-A450-32BB2352EBDA}" presName="composite" presStyleCnt="0"/>
      <dgm:spPr/>
    </dgm:pt>
    <dgm:pt modelId="{18AC7879-60BE-4D48-9683-330BB86B0A89}" type="pres">
      <dgm:prSet presAssocID="{471C119A-C2D4-4D93-A450-32BB2352EB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C7192-D9C8-4A86-B5C6-4D2590DF9D6C}" type="pres">
      <dgm:prSet presAssocID="{471C119A-C2D4-4D93-A450-32BB2352EBDA}" presName="descendantText" presStyleLbl="alignAcc1" presStyleIdx="0" presStyleCnt="3" custLinFactNeighborX="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83B87-6D9F-4CD5-B82A-441BBDF9EF19}" type="pres">
      <dgm:prSet presAssocID="{2DFBD792-5DBF-4966-8685-B5715A4BC240}" presName="sp" presStyleCnt="0"/>
      <dgm:spPr/>
    </dgm:pt>
    <dgm:pt modelId="{15B35673-FB8F-47BF-81F6-1FDAF69EA0CC}" type="pres">
      <dgm:prSet presAssocID="{9FC260F2-3C2C-46DD-8637-2AD80910EAE1}" presName="composite" presStyleCnt="0"/>
      <dgm:spPr/>
    </dgm:pt>
    <dgm:pt modelId="{932CB5B2-EC72-49D1-BBBB-130599536338}" type="pres">
      <dgm:prSet presAssocID="{9FC260F2-3C2C-46DD-8637-2AD80910EA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4AACF-71D1-43DB-88DA-544A81070766}" type="pres">
      <dgm:prSet presAssocID="{9FC260F2-3C2C-46DD-8637-2AD80910EA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D7F92-8392-46DB-94A1-20238D479E93}" type="pres">
      <dgm:prSet presAssocID="{D41DBEBA-80B4-4370-823B-AAEC4AC29109}" presName="sp" presStyleCnt="0"/>
      <dgm:spPr/>
    </dgm:pt>
    <dgm:pt modelId="{FE8EE376-0995-484D-82B8-E67D340FF376}" type="pres">
      <dgm:prSet presAssocID="{67317152-8412-4EB4-A170-DF799364705E}" presName="composite" presStyleCnt="0"/>
      <dgm:spPr/>
    </dgm:pt>
    <dgm:pt modelId="{9F264BE2-2EEE-452D-A462-450E5E8D33B4}" type="pres">
      <dgm:prSet presAssocID="{67317152-8412-4EB4-A170-DF79936470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C6378-3AC2-40FD-81CE-1F784ED4B879}" type="pres">
      <dgm:prSet presAssocID="{67317152-8412-4EB4-A170-DF79936470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BBFA4-0DC3-4050-B656-0F99BCCA6ADD}" type="presOf" srcId="{2636B026-A4B7-4917-A400-45D5E939B5BB}" destId="{56FC7192-D9C8-4A86-B5C6-4D2590DF9D6C}" srcOrd="0" destOrd="0" presId="urn:microsoft.com/office/officeart/2005/8/layout/chevron2"/>
    <dgm:cxn modelId="{9228B5B0-C7B2-443E-BA18-0B5E8647398C}" srcId="{9FC260F2-3C2C-46DD-8637-2AD80910EAE1}" destId="{A0FA8F32-CE13-45B1-A6C3-4977763CAC0F}" srcOrd="1" destOrd="0" parTransId="{71283F46-F288-4630-A093-B2C93EE36B84}" sibTransId="{623AFC92-E170-4B47-B483-3A5B45CC0EE9}"/>
    <dgm:cxn modelId="{087BBE5B-08D9-4257-B9A6-3AFD35020ADF}" srcId="{67317152-8412-4EB4-A170-DF799364705E}" destId="{4E361B9D-DC32-4BEF-95B6-DEF652190F64}" srcOrd="1" destOrd="0" parTransId="{15DFF3FE-DF7B-46F3-B550-DF75077CB2DE}" sibTransId="{8438F925-E206-46C0-BFEB-9B6D3EAA7736}"/>
    <dgm:cxn modelId="{6A1C94C1-1ADB-4FBC-AC99-85A87E90F4BF}" srcId="{67317152-8412-4EB4-A170-DF799364705E}" destId="{86D17D5F-2507-44AE-911F-D0A7A80D9772}" srcOrd="2" destOrd="0" parTransId="{8220CDC8-7F01-4D70-9613-D3B6794C0A1D}" sibTransId="{7372AA25-B285-46FD-A845-E07AF7BCD992}"/>
    <dgm:cxn modelId="{CC081A21-F979-4C20-84DF-007E989FFF48}" type="presOf" srcId="{63AFBEAB-6C27-4BBF-8CA3-64514E8AF447}" destId="{56FC7192-D9C8-4A86-B5C6-4D2590DF9D6C}" srcOrd="0" destOrd="1" presId="urn:microsoft.com/office/officeart/2005/8/layout/chevron2"/>
    <dgm:cxn modelId="{9BE3CCAD-1902-4677-9486-988B49293EB9}" type="presOf" srcId="{67317152-8412-4EB4-A170-DF799364705E}" destId="{9F264BE2-2EEE-452D-A462-450E5E8D33B4}" srcOrd="0" destOrd="0" presId="urn:microsoft.com/office/officeart/2005/8/layout/chevron2"/>
    <dgm:cxn modelId="{2280DD9C-4244-49FD-A8F4-2CD592390B0C}" type="presOf" srcId="{A0FA8F32-CE13-45B1-A6C3-4977763CAC0F}" destId="{F4F4AACF-71D1-43DB-88DA-544A81070766}" srcOrd="0" destOrd="1" presId="urn:microsoft.com/office/officeart/2005/8/layout/chevron2"/>
    <dgm:cxn modelId="{25AA3F77-FFBD-4C16-B20B-F3BF97985B47}" srcId="{8F626089-3924-48E2-80C3-19B775189164}" destId="{9FC260F2-3C2C-46DD-8637-2AD80910EAE1}" srcOrd="1" destOrd="0" parTransId="{0FAB5AE7-87B5-4141-B704-665DBFE9EFE2}" sibTransId="{D41DBEBA-80B4-4370-823B-AAEC4AC29109}"/>
    <dgm:cxn modelId="{93DA63D7-CAF9-4E0A-883F-986ACBB7137B}" type="presOf" srcId="{54972823-5774-40C8-BE94-398960D1EAD5}" destId="{F4F4AACF-71D1-43DB-88DA-544A81070766}" srcOrd="0" destOrd="0" presId="urn:microsoft.com/office/officeart/2005/8/layout/chevron2"/>
    <dgm:cxn modelId="{752EF70D-9412-45E7-8A8B-B61B8D581B91}" type="presOf" srcId="{22FDF979-64DF-4B3C-945E-415FEE73B0CB}" destId="{56FC7192-D9C8-4A86-B5C6-4D2590DF9D6C}" srcOrd="0" destOrd="3" presId="urn:microsoft.com/office/officeart/2005/8/layout/chevron2"/>
    <dgm:cxn modelId="{F414D3A7-F385-474D-A2DD-779DC9913A5F}" type="presOf" srcId="{471C119A-C2D4-4D93-A450-32BB2352EBDA}" destId="{18AC7879-60BE-4D48-9683-330BB86B0A89}" srcOrd="0" destOrd="0" presId="urn:microsoft.com/office/officeart/2005/8/layout/chevron2"/>
    <dgm:cxn modelId="{0814A8E6-55A9-4B27-BE1B-E49D59831A28}" srcId="{8F626089-3924-48E2-80C3-19B775189164}" destId="{67317152-8412-4EB4-A170-DF799364705E}" srcOrd="2" destOrd="0" parTransId="{579658E7-1E03-466A-BC05-C8DD5EF64460}" sibTransId="{D52F6612-FD4E-4652-9F88-BFB3BE3FF826}"/>
    <dgm:cxn modelId="{F221D706-1595-4847-90D1-050FDCBCE2B8}" srcId="{67317152-8412-4EB4-A170-DF799364705E}" destId="{2ABF680B-244E-4357-9C76-54E44C4D688E}" srcOrd="0" destOrd="0" parTransId="{F4E97886-E2CD-41D5-891E-64C1377FC212}" sibTransId="{4D1859FB-A3B8-4BB2-B813-67EE14B8D231}"/>
    <dgm:cxn modelId="{54C882B8-0440-4116-A6DB-41E4E225E3B6}" srcId="{471C119A-C2D4-4D93-A450-32BB2352EBDA}" destId="{63AFBEAB-6C27-4BBF-8CA3-64514E8AF447}" srcOrd="1" destOrd="0" parTransId="{B177CFC9-44AC-4C37-9319-09A1040335B3}" sibTransId="{19CA488F-31EE-4AB5-874F-D95174377F0E}"/>
    <dgm:cxn modelId="{D3D94286-FBDA-4135-B999-0B3BDE0D6A81}" srcId="{9FC260F2-3C2C-46DD-8637-2AD80910EAE1}" destId="{54972823-5774-40C8-BE94-398960D1EAD5}" srcOrd="0" destOrd="0" parTransId="{0501CA9C-225B-4BB8-B639-375BD6427F1B}" sibTransId="{43E79947-26F6-4E31-B075-9664AD03FB65}"/>
    <dgm:cxn modelId="{661E61D9-0421-4ADE-9184-A511F6F5DF26}" type="presOf" srcId="{86D17D5F-2507-44AE-911F-D0A7A80D9772}" destId="{4DEC6378-3AC2-40FD-81CE-1F784ED4B879}" srcOrd="0" destOrd="2" presId="urn:microsoft.com/office/officeart/2005/8/layout/chevron2"/>
    <dgm:cxn modelId="{870F4035-9ACC-4C01-99FE-932C7615EA7D}" type="presOf" srcId="{BB7CD64B-D007-486E-9A86-2471754862EF}" destId="{56FC7192-D9C8-4A86-B5C6-4D2590DF9D6C}" srcOrd="0" destOrd="2" presId="urn:microsoft.com/office/officeart/2005/8/layout/chevron2"/>
    <dgm:cxn modelId="{9B2889E9-8F92-4156-8A6E-A170CCC98C13}" srcId="{471C119A-C2D4-4D93-A450-32BB2352EBDA}" destId="{2636B026-A4B7-4917-A400-45D5E939B5BB}" srcOrd="0" destOrd="0" parTransId="{95875623-E2E5-4650-925A-AD7BA141862D}" sibTransId="{62735457-47E9-479C-82A8-CD0596E07306}"/>
    <dgm:cxn modelId="{EC4D2E31-7E12-4166-A8D7-B0A907391D94}" srcId="{9FC260F2-3C2C-46DD-8637-2AD80910EAE1}" destId="{711F7A56-C848-4A30-B596-D02F9FFE3478}" srcOrd="2" destOrd="0" parTransId="{300B6301-BE55-446F-AE68-7A3B07CF74C1}" sibTransId="{577E9FA7-9DDC-4A79-A54E-B57AFD69BE23}"/>
    <dgm:cxn modelId="{0286CC38-E793-4EAF-A0B7-C08ECFCE066D}" type="presOf" srcId="{4E361B9D-DC32-4BEF-95B6-DEF652190F64}" destId="{4DEC6378-3AC2-40FD-81CE-1F784ED4B879}" srcOrd="0" destOrd="1" presId="urn:microsoft.com/office/officeart/2005/8/layout/chevron2"/>
    <dgm:cxn modelId="{219987B7-0EF6-47AE-8568-E036DE1B500C}" srcId="{471C119A-C2D4-4D93-A450-32BB2352EBDA}" destId="{BB7CD64B-D007-486E-9A86-2471754862EF}" srcOrd="2" destOrd="0" parTransId="{F1E27FA2-8DF2-49BC-A6D5-1D58C23D7758}" sibTransId="{2300936D-E675-4DC7-95C3-BD58FA604E4E}"/>
    <dgm:cxn modelId="{CE7ABCB0-AA69-40DB-AF7D-CF65A542ADE1}" type="presOf" srcId="{459EAD14-212F-4008-8DC0-D461AAB93C96}" destId="{4DEC6378-3AC2-40FD-81CE-1F784ED4B879}" srcOrd="0" destOrd="3" presId="urn:microsoft.com/office/officeart/2005/8/layout/chevron2"/>
    <dgm:cxn modelId="{1F6546C7-5E1E-44BE-ACE7-5B53939AF152}" type="presOf" srcId="{8F626089-3924-48E2-80C3-19B775189164}" destId="{59C1AACC-8001-4735-8A65-A9EC11E543B0}" srcOrd="0" destOrd="0" presId="urn:microsoft.com/office/officeart/2005/8/layout/chevron2"/>
    <dgm:cxn modelId="{73DBCAA2-0AA8-4571-88D0-3EFCEA4F4401}" srcId="{8F626089-3924-48E2-80C3-19B775189164}" destId="{471C119A-C2D4-4D93-A450-32BB2352EBDA}" srcOrd="0" destOrd="0" parTransId="{107EB32E-5EB0-4E65-AB41-243E9DDEB205}" sibTransId="{2DFBD792-5DBF-4966-8685-B5715A4BC240}"/>
    <dgm:cxn modelId="{07C523B8-35D6-461A-A153-BE7D0D654150}" srcId="{471C119A-C2D4-4D93-A450-32BB2352EBDA}" destId="{22FDF979-64DF-4B3C-945E-415FEE73B0CB}" srcOrd="3" destOrd="0" parTransId="{7A2B12FA-3AC8-4094-ADDC-56592DBF2F1F}" sibTransId="{1F5211E3-2CB2-433B-8D77-7AB94D31E996}"/>
    <dgm:cxn modelId="{1BF365A9-54BC-40C3-A329-83B02B1BDC15}" srcId="{67317152-8412-4EB4-A170-DF799364705E}" destId="{459EAD14-212F-4008-8DC0-D461AAB93C96}" srcOrd="3" destOrd="0" parTransId="{DB85320E-39A2-4C5B-BA3C-9E74577262C2}" sibTransId="{C6DA80BD-7D84-4441-AC3B-987A6BD83C93}"/>
    <dgm:cxn modelId="{321836ED-B852-4B88-A468-F4452BEC6B29}" type="presOf" srcId="{2ABF680B-244E-4357-9C76-54E44C4D688E}" destId="{4DEC6378-3AC2-40FD-81CE-1F784ED4B879}" srcOrd="0" destOrd="0" presId="urn:microsoft.com/office/officeart/2005/8/layout/chevron2"/>
    <dgm:cxn modelId="{E8244F02-84B5-4AF8-84B7-FAC178AA9FB2}" type="presOf" srcId="{711F7A56-C848-4A30-B596-D02F9FFE3478}" destId="{F4F4AACF-71D1-43DB-88DA-544A81070766}" srcOrd="0" destOrd="2" presId="urn:microsoft.com/office/officeart/2005/8/layout/chevron2"/>
    <dgm:cxn modelId="{4BF12596-6029-40C7-9679-974D44145BA4}" type="presOf" srcId="{9FC260F2-3C2C-46DD-8637-2AD80910EAE1}" destId="{932CB5B2-EC72-49D1-BBBB-130599536338}" srcOrd="0" destOrd="0" presId="urn:microsoft.com/office/officeart/2005/8/layout/chevron2"/>
    <dgm:cxn modelId="{B7A32BF9-EF2F-495A-A8F3-C61C90A360F5}" type="presParOf" srcId="{59C1AACC-8001-4735-8A65-A9EC11E543B0}" destId="{9732EE5D-B2E2-4232-8715-2DEC262DAA06}" srcOrd="0" destOrd="0" presId="urn:microsoft.com/office/officeart/2005/8/layout/chevron2"/>
    <dgm:cxn modelId="{C1A0150C-0B68-49A4-9B48-BD95AE4BC94D}" type="presParOf" srcId="{9732EE5D-B2E2-4232-8715-2DEC262DAA06}" destId="{18AC7879-60BE-4D48-9683-330BB86B0A89}" srcOrd="0" destOrd="0" presId="urn:microsoft.com/office/officeart/2005/8/layout/chevron2"/>
    <dgm:cxn modelId="{242B09AA-A18D-4EC2-9052-DE8764D1D22E}" type="presParOf" srcId="{9732EE5D-B2E2-4232-8715-2DEC262DAA06}" destId="{56FC7192-D9C8-4A86-B5C6-4D2590DF9D6C}" srcOrd="1" destOrd="0" presId="urn:microsoft.com/office/officeart/2005/8/layout/chevron2"/>
    <dgm:cxn modelId="{8FE645C1-0CD4-4368-82D6-F02CEBB4871D}" type="presParOf" srcId="{59C1AACC-8001-4735-8A65-A9EC11E543B0}" destId="{23783B87-6D9F-4CD5-B82A-441BBDF9EF19}" srcOrd="1" destOrd="0" presId="urn:microsoft.com/office/officeart/2005/8/layout/chevron2"/>
    <dgm:cxn modelId="{C685A1D9-C4EC-4E49-B492-23B5DF8FD90A}" type="presParOf" srcId="{59C1AACC-8001-4735-8A65-A9EC11E543B0}" destId="{15B35673-FB8F-47BF-81F6-1FDAF69EA0CC}" srcOrd="2" destOrd="0" presId="urn:microsoft.com/office/officeart/2005/8/layout/chevron2"/>
    <dgm:cxn modelId="{A6837DCA-D27B-4784-A1E2-FB1D45174442}" type="presParOf" srcId="{15B35673-FB8F-47BF-81F6-1FDAF69EA0CC}" destId="{932CB5B2-EC72-49D1-BBBB-130599536338}" srcOrd="0" destOrd="0" presId="urn:microsoft.com/office/officeart/2005/8/layout/chevron2"/>
    <dgm:cxn modelId="{6ED1E864-07B0-4E52-A9D8-782869CA3C7E}" type="presParOf" srcId="{15B35673-FB8F-47BF-81F6-1FDAF69EA0CC}" destId="{F4F4AACF-71D1-43DB-88DA-544A81070766}" srcOrd="1" destOrd="0" presId="urn:microsoft.com/office/officeart/2005/8/layout/chevron2"/>
    <dgm:cxn modelId="{3AEE1B56-A34A-484C-9A23-00CF4CC16E50}" type="presParOf" srcId="{59C1AACC-8001-4735-8A65-A9EC11E543B0}" destId="{00CD7F92-8392-46DB-94A1-20238D479E93}" srcOrd="3" destOrd="0" presId="urn:microsoft.com/office/officeart/2005/8/layout/chevron2"/>
    <dgm:cxn modelId="{41F3D3B6-0339-47A9-97CC-31BE1B5EF3C1}" type="presParOf" srcId="{59C1AACC-8001-4735-8A65-A9EC11E543B0}" destId="{FE8EE376-0995-484D-82B8-E67D340FF376}" srcOrd="4" destOrd="0" presId="urn:microsoft.com/office/officeart/2005/8/layout/chevron2"/>
    <dgm:cxn modelId="{C55DADF2-AF3C-4C55-B354-426ED3F6DAAC}" type="presParOf" srcId="{FE8EE376-0995-484D-82B8-E67D340FF376}" destId="{9F264BE2-2EEE-452D-A462-450E5E8D33B4}" srcOrd="0" destOrd="0" presId="urn:microsoft.com/office/officeart/2005/8/layout/chevron2"/>
    <dgm:cxn modelId="{23250415-7C95-4F08-91B9-BB9CCA5167F5}" type="presParOf" srcId="{FE8EE376-0995-484D-82B8-E67D340FF376}" destId="{4DEC6378-3AC2-40FD-81CE-1F784ED4B8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B58AE-524C-4849-BCA0-5657196812F9}">
      <dsp:nvSpPr>
        <dsp:cNvPr id="0" name=""/>
        <dsp:cNvSpPr/>
      </dsp:nvSpPr>
      <dsp:spPr>
        <a:xfrm>
          <a:off x="576064" y="0"/>
          <a:ext cx="3112120" cy="31121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182E2-25D1-46F9-988F-9AB0935FF808}">
      <dsp:nvSpPr>
        <dsp:cNvPr id="0" name=""/>
        <dsp:cNvSpPr/>
      </dsp:nvSpPr>
      <dsp:spPr>
        <a:xfrm>
          <a:off x="2154687" y="312883"/>
          <a:ext cx="2022878" cy="736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Разработка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Техническо-экономического</a:t>
          </a:r>
          <a:r>
            <a:rPr lang="ru-RU" sz="800" kern="1200" dirty="0"/>
            <a:t> обоснования (ТЭО) на государственную автоматизированную информационную систему на базе технологий GPS/ГЛОНАСС,UMTS/GSM</a:t>
          </a:r>
        </a:p>
      </dsp:txBody>
      <dsp:txXfrm>
        <a:off x="2190650" y="348846"/>
        <a:ext cx="1950952" cy="664771"/>
      </dsp:txXfrm>
    </dsp:sp>
    <dsp:sp modelId="{5BE97767-B413-4A76-8C4D-AAC04DAB0646}">
      <dsp:nvSpPr>
        <dsp:cNvPr id="0" name=""/>
        <dsp:cNvSpPr/>
      </dsp:nvSpPr>
      <dsp:spPr>
        <a:xfrm>
          <a:off x="2154687" y="1141667"/>
          <a:ext cx="2022878" cy="736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ТЭО прошло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согласование</a:t>
          </a:r>
          <a:r>
            <a:rPr lang="ru-RU" sz="800" kern="1200" dirty="0"/>
            <a:t> и получило положительное заключение от 6 мая 2013 года №16</a:t>
          </a:r>
        </a:p>
      </dsp:txBody>
      <dsp:txXfrm>
        <a:off x="2190650" y="1177630"/>
        <a:ext cx="1950952" cy="664771"/>
      </dsp:txXfrm>
    </dsp:sp>
    <dsp:sp modelId="{CD747D54-C7FB-4595-8A4A-542C4597CB52}">
      <dsp:nvSpPr>
        <dsp:cNvPr id="0" name=""/>
        <dsp:cNvSpPr/>
      </dsp:nvSpPr>
      <dsp:spPr>
        <a:xfrm>
          <a:off x="2154687" y="1970452"/>
          <a:ext cx="2022878" cy="736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Администратором </a:t>
          </a: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развития</a:t>
          </a:r>
          <a:r>
            <a:rPr lang="ru-RU" sz="800" kern="1200" dirty="0"/>
            <a:t> системы ЭВАК назначен Комитет транспорта Министерства инвестиций и развития РК</a:t>
          </a:r>
        </a:p>
      </dsp:txBody>
      <dsp:txXfrm>
        <a:off x="2190650" y="2006415"/>
        <a:ext cx="1950952" cy="664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68B9-4FA1-4E5E-9207-1392B12FC3BF}">
      <dsp:nvSpPr>
        <dsp:cNvPr id="0" name=""/>
        <dsp:cNvSpPr/>
      </dsp:nvSpPr>
      <dsp:spPr>
        <a:xfrm>
          <a:off x="0" y="0"/>
          <a:ext cx="3096344" cy="30963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E0D3B-DACE-45BC-B8DB-5260D6C40AA6}">
      <dsp:nvSpPr>
        <dsp:cNvPr id="0" name=""/>
        <dsp:cNvSpPr/>
      </dsp:nvSpPr>
      <dsp:spPr>
        <a:xfrm>
          <a:off x="11832" y="532211"/>
          <a:ext cx="1755450" cy="1132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 1 января 2015 года вступили в силу нормы по комплектации транспортных средств устройствами вызова экстренных оперативных служб, согласно технического регламента Таможенного союза «О безопасности колесных транспортных средств» ТР ТС 018/2011.</a:t>
          </a:r>
        </a:p>
      </dsp:txBody>
      <dsp:txXfrm>
        <a:off x="67138" y="587517"/>
        <a:ext cx="1644838" cy="1022342"/>
      </dsp:txXfrm>
    </dsp:sp>
    <dsp:sp modelId="{9CD425DD-0C65-4623-B57D-ED691F79E405}">
      <dsp:nvSpPr>
        <dsp:cNvPr id="0" name=""/>
        <dsp:cNvSpPr/>
      </dsp:nvSpPr>
      <dsp:spPr>
        <a:xfrm>
          <a:off x="11832" y="1795286"/>
          <a:ext cx="1740476" cy="760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cs typeface="Arial" panose="020B0604020202020204" pitchFamily="34" charset="0"/>
            </a:rPr>
            <a:t>В Республике Казахстан началось внедрение системы экстренного вызова оперативных служб при авариях и катастрофах ЭВАК. </a:t>
          </a:r>
        </a:p>
      </dsp:txBody>
      <dsp:txXfrm>
        <a:off x="48944" y="1832398"/>
        <a:ext cx="1666252" cy="686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C7879-60BE-4D48-9683-330BB86B0A8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sp:txBody>
      <dsp:txXfrm rot="-5400000">
        <a:off x="1" y="520688"/>
        <a:ext cx="1039018" cy="445294"/>
      </dsp:txXfrm>
    </dsp:sp>
    <dsp:sp modelId="{56FC7192-D9C8-4A86-B5C6-4D2590DF9D6C}">
      <dsp:nvSpPr>
        <dsp:cNvPr id="0" name=""/>
        <dsp:cNvSpPr/>
      </dsp:nvSpPr>
      <dsp:spPr>
        <a:xfrm rot="5400000">
          <a:off x="4357587" y="-3317389"/>
          <a:ext cx="964803" cy="760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Администрирование проекта передано в Министерство оборонной и аэрокосмической промышленности РК (МОАП РК).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Разработчиком системы экстренного вызова оперативных служб назначен «Институт космической техники и технологий» (ИКТТ).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Разработана базовая часть системы, необходимая для принятия голосовых вызовов с устройств установленных в автомобиле.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В 16 Департаментах по чрезвычайным ситуациям РК  в рамках интеграции со службой «112» размещены автоматизированные рабочие места для приема вызовов ЭВАК.</a:t>
          </a:r>
        </a:p>
      </dsp:txBody>
      <dsp:txXfrm rot="-5400000">
        <a:off x="1039018" y="48278"/>
        <a:ext cx="7554843" cy="870607"/>
      </dsp:txXfrm>
    </dsp:sp>
    <dsp:sp modelId="{932CB5B2-EC72-49D1-BBBB-13059953633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dsp:txBody>
      <dsp:txXfrm rot="-5400000">
        <a:off x="1" y="1809352"/>
        <a:ext cx="1039018" cy="445294"/>
      </dsp:txXfrm>
    </dsp:sp>
    <dsp:sp modelId="{F4F4AACF-71D1-43DB-88DA-544A81070766}">
      <dsp:nvSpPr>
        <dsp:cNvPr id="0" name=""/>
        <dsp:cNvSpPr/>
      </dsp:nvSpPr>
      <dsp:spPr>
        <a:xfrm rot="5400000">
          <a:off x="4357587" y="-2028725"/>
          <a:ext cx="964803" cy="760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1 января 2017 года вступили в действие требования Технического регламента таможенного союза 018/2011 «О безопасности колесных транспортных средств».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Закуплено и запущено оборудование для Центра обработки данных (ЦОД) системы ЭВАК.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Закуплено и запущено оборудование для подключения к сотовым операторам (MSC, MGW).</a:t>
          </a:r>
        </a:p>
      </dsp:txBody>
      <dsp:txXfrm rot="-5400000">
        <a:off x="1039018" y="1336942"/>
        <a:ext cx="7554843" cy="870607"/>
      </dsp:txXfrm>
    </dsp:sp>
    <dsp:sp modelId="{9F264BE2-2EEE-452D-A462-450E5E8D33B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dsp:txBody>
      <dsp:txXfrm rot="-5400000">
        <a:off x="1" y="3098016"/>
        <a:ext cx="1039018" cy="445294"/>
      </dsp:txXfrm>
    </dsp:sp>
    <dsp:sp modelId="{4DEC6378-3AC2-40FD-81CE-1F784ED4B879}">
      <dsp:nvSpPr>
        <dsp:cNvPr id="0" name=""/>
        <dsp:cNvSpPr/>
      </dsp:nvSpPr>
      <dsp:spPr>
        <a:xfrm rot="5400000">
          <a:off x="4357587" y="-740061"/>
          <a:ext cx="964803" cy="760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Закуплено оборудование HLR (Домашний регистр абонентов) представляющее собой большую базу данных SIM карт, с очень маленьким временем на получение запроса.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Осуществлена интеграция со службами 102, 103.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Осуществлена интеграция с российским оператором системы экстренного реагирования при авариях «ЭРА-ГЛОНАСС».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Декабрь 2018 г. - передача системы ЭВАК в промышленную эксплуатацию.</a:t>
          </a:r>
        </a:p>
      </dsp:txBody>
      <dsp:txXfrm rot="-5400000">
        <a:off x="1039018" y="2625606"/>
        <a:ext cx="755484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vak.onlin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071" y="1275606"/>
            <a:ext cx="5943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ЕРЁМИН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 ИВАНОВИЧ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6811" y="3003798"/>
            <a:ext cx="602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вызова экстренных оперативных служб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499742"/>
            <a:ext cx="89289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Эксплуатация системы экстренного вызова;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 и обеспечение функционирования системы экстренного вызова;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Системно-техническое обслуживание аппаратно-программного комплекса системы экстренного вызова;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Обеспечение защиты информации в системе экстренного вызова;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Обеспечение интеграции системы экстренного вызова с государственными информационными системами, а также с информационными системами иностранных государств аналогичного назначения;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и учет устройств вызова экстренных оперативных служб в системе экстренного вызова;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Выпуск карт идентификации абонентов.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897" y="699542"/>
            <a:ext cx="5254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Функции Оператора системы ЭВАК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F1DF2A4-9151-7940-A918-77C2EC46C65A}"/>
              </a:ext>
            </a:extLst>
          </p:cNvPr>
          <p:cNvSpPr/>
          <p:nvPr/>
        </p:nvSpPr>
        <p:spPr>
          <a:xfrm>
            <a:off x="1619672" y="1374412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ДТОО «Институт космической техники и технологий», согласно приказа Министра по инвестициям и развитию РК № 101 от 15 февраля 2017 года, назначено Оператором системы экстренного вызова при авариях и катастрофах.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984E56-A81B-B346-8F39-23B4178F8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0429"/>
            <a:ext cx="1237342" cy="12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6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71550"/>
            <a:ext cx="602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 июня 2018 года в г. Астана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открылся фильтрующий контакт-центр системы экстренных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вызовов ЭВАК.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51596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Операторы 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фильтрующего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контакт-центра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работают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круглосуточно!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9622"/>
            <a:ext cx="5008336" cy="28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9782"/>
            <a:ext cx="2617749" cy="207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040" y="1563638"/>
            <a:ext cx="5915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для регистрации У(С)ВЭОС с Оператором ЭВАК.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Оплата за регистрацию У(С)ВЭОС в соответствии с тарифами, утвержденными Оператором системы ЭВАК.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Предоставление данных для регистрации через сайт Оператора ЭВАК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http://evak.online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VIN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код автомобиля;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ICCID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устройства вызова экстренных оперативных служб;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Марка, модель, цвет кузова и год выпуска автомобиля.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4227934"/>
            <a:ext cx="6099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Эксплуатация автомобиля </a:t>
            </a:r>
            <a:r>
              <a:rPr kumimoji="0" lang="ru-RU" sz="1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 регистрации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У(С)ВЭОС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ЗАПРЕЩЕНА!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1619672" y="771550"/>
            <a:ext cx="5544616" cy="388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устройств в системе ЭВАК</a:t>
            </a:r>
          </a:p>
        </p:txBody>
      </p:sp>
    </p:spTree>
    <p:extLst>
      <p:ext uri="{BB962C8B-B14F-4D97-AF65-F5344CB8AC3E}">
        <p14:creationId xmlns:p14="http://schemas.microsoft.com/office/powerpoint/2010/main" val="240116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10554"/>
            <a:ext cx="74168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Статья 590. Нарушение правил эксплуатации транспортных средств.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Часть 5. Управление транспортными средствами, не отвечающими требованиям технических регламентов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стандартов, а также при наличии неисправностей или условий, при которых запрещается эксплуатация транспортных средств, -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влечет штраф в размере пяти месячных расчетных показателей.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Статья 797. Задержание, доставление и запрещение эксплуатации транспортного средства.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нарушении ст.590 части 5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запрещение эксплуатации транспортных средств путем изъятия государственных регистрационных номерных знаков до устранения причин запрета на эксплуатацию транспортного средства.</a:t>
            </a: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3347864" y="760485"/>
            <a:ext cx="2664296" cy="560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5" y="1779662"/>
            <a:ext cx="1333061" cy="184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4587974"/>
            <a:ext cx="3741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Кодекс Республики Казахстан «Об административных правонарушениях»</a:t>
            </a:r>
          </a:p>
        </p:txBody>
      </p:sp>
    </p:spTree>
    <p:extLst>
      <p:ext uri="{BB962C8B-B14F-4D97-AF65-F5344CB8AC3E}">
        <p14:creationId xmlns:p14="http://schemas.microsoft.com/office/powerpoint/2010/main" val="325898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70765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ЯНВАРЯ 2019 ГОДА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истема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ЭВАК будет запущена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промышленную эксплуатацию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95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387" y="1674007"/>
            <a:ext cx="231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+7(727) 221-77-95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0387" y="2737749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http://evak.online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387" y="378456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info@evak.online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0304"/>
            <a:ext cx="1008112" cy="303566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31840" y="776682"/>
            <a:ext cx="2592288" cy="439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  <a:endParaRPr kumimoji="0" lang="en-US" sz="2200" b="1" i="0" u="none" strike="noStrike" kern="1200" cap="none" spc="-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87" y="3038644"/>
            <a:ext cx="8498561" cy="2017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250" y="769120"/>
            <a:ext cx="6542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месяцев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 в Республике Казахстан зарегистрировано: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17 019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дорожно-транспортных происшествий. 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24 342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человек пострадало при ДТП.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2 086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человек погибло, из них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193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ребенка.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- 55%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всех ДТП происходят вне населенных пунктов.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Большая часть жертв (&gt;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приходится на ДТП, возникшие на трассе.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2787382"/>
            <a:ext cx="2975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данным Комитета административной полиции МВД РК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20359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Сокращение времени информирования экстренных служб о дорожно-транспортном происшествии или иной чрезвычайной ситуации.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Определяет точные координаты автомобиля, что позволяет оказать экстренную помощь в течение «золотого часа».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Время приезда неотложной помощи на место ЧС при  помощи ЭВАК сокращается на 50%.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3776" y="699542"/>
            <a:ext cx="44614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Цель создания системы ЭВАК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23" y="2499742"/>
            <a:ext cx="3987301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907704" y="771550"/>
            <a:ext cx="452033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работы системы ЭВАК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1590"/>
            <a:ext cx="6469394" cy="37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1475656" y="771550"/>
            <a:ext cx="5904656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Отличие ЭВАК от мобильных телефонов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1047"/>
              </p:ext>
            </p:extLst>
          </p:nvPr>
        </p:nvGraphicFramePr>
        <p:xfrm>
          <a:off x="467544" y="1275606"/>
          <a:ext cx="8280920" cy="335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0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ЭВАК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Мобильный телефон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Работает со всеми сотовыми операторами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Работает с одним сотовым оператором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Выбирает сотовую сеть с высоким уровнем сигнала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потери связи с сотовым оператором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 при вызове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Звонок в обычном статусе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Бесперебойное электропитание терминала от бортовой сети автомобиля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Ограниченный ресурс аккумуляторной батареи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координат и полной информации о ДТП Оператору ЭВАК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объяснять Оператору службы 112 местонахождение автомобиля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Быстрое реагирование экстренных оперативных служб на происшествие (2-3 минуты)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времени для реагирования экстренных служб за счет уточнения деталей происшествия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4982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Передача точных координат местонахождения автомобиля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направление движения;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 время сигнала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Марка и модель автомобиля;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Направление движение автомобиля;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Тип транспортного средства (легковой, грузовой автомобиль или автобус);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Тип топлива, который используется в автомобиле;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пассажиров.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62695"/>
            <a:ext cx="2700300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130" y="3096795"/>
            <a:ext cx="2505093" cy="186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2123728" y="777814"/>
            <a:ext cx="4494407" cy="3761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Какие данные передает ЭВАК</a:t>
            </a:r>
          </a:p>
        </p:txBody>
      </p:sp>
    </p:spTree>
    <p:extLst>
      <p:ext uri="{BB962C8B-B14F-4D97-AF65-F5344CB8AC3E}">
        <p14:creationId xmlns:p14="http://schemas.microsoft.com/office/powerpoint/2010/main" val="124362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7006315"/>
              </p:ext>
            </p:extLst>
          </p:nvPr>
        </p:nvGraphicFramePr>
        <p:xfrm>
          <a:off x="-252536" y="1331838"/>
          <a:ext cx="4776192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8054" y="40119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год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36753900"/>
              </p:ext>
            </p:extLst>
          </p:nvPr>
        </p:nvGraphicFramePr>
        <p:xfrm>
          <a:off x="5280248" y="1331838"/>
          <a:ext cx="38637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52566" y="40119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130" y="627534"/>
            <a:ext cx="5006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История создания системы ЭВАК </a:t>
            </a:r>
          </a:p>
        </p:txBody>
      </p:sp>
    </p:spTree>
    <p:extLst>
      <p:ext uri="{BB962C8B-B14F-4D97-AF65-F5344CB8AC3E}">
        <p14:creationId xmlns:p14="http://schemas.microsoft.com/office/powerpoint/2010/main" val="349456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41268175"/>
              </p:ext>
            </p:extLst>
          </p:nvPr>
        </p:nvGraphicFramePr>
        <p:xfrm>
          <a:off x="179512" y="915566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1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15566"/>
            <a:ext cx="7406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Система ЭВАК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работает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на всей территории Республики Казахстан, покрытой сетями сотовых операторов. Зона покрытия автомобильных дорог Казахстана сетями сотовых операторов составляет более 95%.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/>
          <a:stretch/>
        </p:blipFill>
        <p:spPr>
          <a:xfrm>
            <a:off x="1907704" y="1887980"/>
            <a:ext cx="5040560" cy="293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894</Words>
  <Application>Microsoft Office PowerPoint</Application>
  <PresentationFormat>Экран (16:9)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admin</cp:lastModifiedBy>
  <cp:revision>62</cp:revision>
  <dcterms:created xsi:type="dcterms:W3CDTF">2017-11-14T14:47:14Z</dcterms:created>
  <dcterms:modified xsi:type="dcterms:W3CDTF">2018-11-15T09:46:11Z</dcterms:modified>
</cp:coreProperties>
</file>