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8" r:id="rId2"/>
    <p:sldId id="408" r:id="rId3"/>
    <p:sldId id="415" r:id="rId4"/>
    <p:sldId id="409" r:id="rId5"/>
    <p:sldId id="386" r:id="rId6"/>
    <p:sldId id="398" r:id="rId7"/>
    <p:sldId id="402" r:id="rId8"/>
    <p:sldId id="372" r:id="rId9"/>
    <p:sldId id="410" r:id="rId10"/>
    <p:sldId id="413" r:id="rId11"/>
    <p:sldId id="414" r:id="rId12"/>
    <p:sldId id="399" r:id="rId13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49" userDrawn="1">
          <p15:clr>
            <a:srgbClr val="A4A3A4"/>
          </p15:clr>
        </p15:guide>
        <p15:guide id="4" orient="horz" pos="618" userDrawn="1">
          <p15:clr>
            <a:srgbClr val="A4A3A4"/>
          </p15:clr>
        </p15:guide>
        <p15:guide id="5" orient="horz" pos="3929" userDrawn="1">
          <p15:clr>
            <a:srgbClr val="A4A3A4"/>
          </p15:clr>
        </p15:guide>
        <p15:guide id="6" pos="884" userDrawn="1">
          <p15:clr>
            <a:srgbClr val="A4A3A4"/>
          </p15:clr>
        </p15:guide>
        <p15:guide id="7" pos="5375" userDrawn="1">
          <p15:clr>
            <a:srgbClr val="A4A3A4"/>
          </p15:clr>
        </p15:guide>
        <p15:guide id="8" pos="2880" userDrawn="1">
          <p15:clr>
            <a:srgbClr val="A4A3A4"/>
          </p15:clr>
        </p15:guide>
        <p15:guide id="9" pos="551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уравьев Р.А." initials="МР" lastIdx="1" clrIdx="0">
    <p:extLst>
      <p:ext uri="{19B8F6BF-5375-455C-9EA6-DF929625EA0E}">
        <p15:presenceInfo xmlns:p15="http://schemas.microsoft.com/office/powerpoint/2012/main" userId="S-1-5-21-91312668-1372070044-3297061007-51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859C"/>
    <a:srgbClr val="E0E5E6"/>
    <a:srgbClr val="565658"/>
    <a:srgbClr val="00894C"/>
    <a:srgbClr val="0FA9EA"/>
    <a:srgbClr val="96DCF2"/>
    <a:srgbClr val="0058B2"/>
    <a:srgbClr val="CFECCD"/>
    <a:srgbClr val="595959"/>
    <a:srgbClr val="BD870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05" autoAdjust="0"/>
    <p:restoredTop sz="60852"/>
  </p:normalViewPr>
  <p:slideViewPr>
    <p:cSldViewPr snapToObjects="1">
      <p:cViewPr>
        <p:scale>
          <a:sx n="100" d="100"/>
          <a:sy n="100" d="100"/>
        </p:scale>
        <p:origin x="1458" y="342"/>
      </p:cViewPr>
      <p:guideLst>
        <p:guide orient="horz" pos="2160"/>
        <p:guide pos="249"/>
        <p:guide orient="horz" pos="618"/>
        <p:guide orient="horz" pos="3929"/>
        <p:guide pos="884"/>
        <p:guide pos="5375"/>
        <p:guide pos="2880"/>
        <p:guide pos="551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78" d="100"/>
          <a:sy n="78" d="100"/>
        </p:scale>
        <p:origin x="397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412"/>
          </a:xfrm>
          <a:prstGeom prst="rect">
            <a:avLst/>
          </a:prstGeom>
        </p:spPr>
        <p:txBody>
          <a:bodyPr vert="horz" lIns="90830" tIns="45416" rIns="90830" bIns="45416" rtlCol="0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5" y="1"/>
            <a:ext cx="2945659" cy="496412"/>
          </a:xfrm>
          <a:prstGeom prst="rect">
            <a:avLst/>
          </a:prstGeom>
        </p:spPr>
        <p:txBody>
          <a:bodyPr vert="horz" lIns="90830" tIns="45416" rIns="90830" bIns="45416" rtlCol="0"/>
          <a:lstStyle>
            <a:lvl1pPr algn="r">
              <a:defRPr sz="1100"/>
            </a:lvl1pPr>
          </a:lstStyle>
          <a:p>
            <a:fld id="{02860084-1ECA-414C-987F-D51EFA4874DB}" type="datetimeFigureOut">
              <a:rPr lang="en-US" smtClean="0">
                <a:latin typeface="Arial"/>
              </a:rPr>
              <a:t>11/20/2018</a:t>
            </a:fld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5" y="9430092"/>
            <a:ext cx="2945659" cy="496412"/>
          </a:xfrm>
          <a:prstGeom prst="rect">
            <a:avLst/>
          </a:prstGeom>
        </p:spPr>
        <p:txBody>
          <a:bodyPr vert="horz" lIns="90830" tIns="45416" rIns="90830" bIns="45416" rtlCol="0" anchor="b"/>
          <a:lstStyle>
            <a:lvl1pPr algn="r">
              <a:defRPr sz="1100"/>
            </a:lvl1pPr>
          </a:lstStyle>
          <a:p>
            <a:fld id="{80B0159A-24DA-2E4A-A2FF-A2F53B07BBE1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32471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412"/>
          </a:xfrm>
          <a:prstGeom prst="rect">
            <a:avLst/>
          </a:prstGeom>
        </p:spPr>
        <p:txBody>
          <a:bodyPr vert="horz" lIns="90830" tIns="45416" rIns="90830" bIns="45416" rtlCol="0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6412"/>
          </a:xfrm>
          <a:prstGeom prst="rect">
            <a:avLst/>
          </a:prstGeom>
        </p:spPr>
        <p:txBody>
          <a:bodyPr vert="horz" lIns="90830" tIns="45416" rIns="90830" bIns="45416" rtlCol="0"/>
          <a:lstStyle>
            <a:lvl1pPr algn="r">
              <a:defRPr sz="1100">
                <a:latin typeface="Arial"/>
              </a:defRPr>
            </a:lvl1pPr>
          </a:lstStyle>
          <a:p>
            <a:fld id="{35479711-6421-784A-9C9B-7551BF0C8FEC}" type="datetimeFigureOut">
              <a:rPr lang="en-US" smtClean="0"/>
              <a:pPr/>
              <a:t>11/20/2018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30" tIns="45416" rIns="90830" bIns="4541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0830" tIns="45416" rIns="90830" bIns="45416" rtlCol="0"/>
          <a:lstStyle/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text</a:t>
            </a:r>
            <a:r>
              <a:rPr lang="ru-RU" dirty="0" smtClean="0"/>
              <a:t> </a:t>
            </a:r>
            <a:r>
              <a:rPr lang="ru-RU" dirty="0" err="1" smtClean="0"/>
              <a:t>styles</a:t>
            </a:r>
            <a:endParaRPr lang="ru-RU" dirty="0" smtClean="0"/>
          </a:p>
          <a:p>
            <a:pPr lvl="1"/>
            <a:r>
              <a:rPr lang="ru-RU" dirty="0" err="1" smtClean="0"/>
              <a:t>Second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2"/>
            <a:r>
              <a:rPr lang="ru-RU" dirty="0" err="1" smtClean="0"/>
              <a:t>Third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3"/>
            <a:r>
              <a:rPr lang="ru-RU" dirty="0" err="1" smtClean="0"/>
              <a:t>Fourth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4"/>
            <a:r>
              <a:rPr lang="ru-RU" dirty="0" err="1" smtClean="0"/>
              <a:t>Fifth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30092"/>
            <a:ext cx="2945659" cy="496412"/>
          </a:xfrm>
          <a:prstGeom prst="rect">
            <a:avLst/>
          </a:prstGeom>
        </p:spPr>
        <p:txBody>
          <a:bodyPr vert="horz" lIns="90830" tIns="45416" rIns="90830" bIns="45416" rtlCol="0" anchor="b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30092"/>
            <a:ext cx="2945659" cy="496412"/>
          </a:xfrm>
          <a:prstGeom prst="rect">
            <a:avLst/>
          </a:prstGeom>
        </p:spPr>
        <p:txBody>
          <a:bodyPr vert="horz" lIns="90830" tIns="45416" rIns="90830" bIns="45416" rtlCol="0" anchor="b"/>
          <a:lstStyle>
            <a:lvl1pPr algn="r">
              <a:defRPr sz="1100">
                <a:latin typeface="Arial"/>
              </a:defRPr>
            </a:lvl1pPr>
          </a:lstStyle>
          <a:p>
            <a:fld id="{221D32B5-DEA9-9D43-BF01-60E7386E0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3388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E849A-B3BB-4A75-9062-D1203CA3183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102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611269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Канопус</a:t>
            </a:r>
            <a:r>
              <a:rPr lang="ru-RU" dirty="0"/>
              <a:t>-В</a:t>
            </a:r>
            <a:br>
              <a:rPr lang="ru-RU" dirty="0"/>
            </a:br>
            <a:r>
              <a:rPr lang="ru-RU" dirty="0"/>
              <a:t>масса</a:t>
            </a:r>
            <a:r>
              <a:rPr lang="ru-RU" baseline="0" dirty="0"/>
              <a:t> 400-500 кг</a:t>
            </a:r>
          </a:p>
          <a:p>
            <a:r>
              <a:rPr lang="ru-RU" baseline="0" dirty="0"/>
              <a:t>Размеры </a:t>
            </a:r>
            <a:r>
              <a:rPr lang="fi-FI" baseline="0" dirty="0"/>
              <a:t>0,9×0,75 </a:t>
            </a:r>
            <a:r>
              <a:rPr lang="fi-FI" baseline="0" dirty="0" err="1"/>
              <a:t>м</a:t>
            </a:r>
            <a:endParaRPr lang="ru-RU" dirty="0" err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D8A43-4379-4291-8B5F-E0995B7DEC3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720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D32B5-DEA9-9D43-BF01-60E7386E0C0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196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</a:t>
            </a:r>
            <a:r>
              <a:rPr lang="ru-RU" baseline="0" dirty="0"/>
              <a:t> достижение указанных целей в рамках программы «Сфера» предлагается реализовать четыре основных направления. Будут реализованы крупные проекты федерального уровня, в частности, тот проект создания </a:t>
            </a:r>
            <a:r>
              <a:rPr lang="ru-RU" baseline="0" dirty="0" err="1"/>
              <a:t>многоспутниковой</a:t>
            </a:r>
            <a:r>
              <a:rPr lang="ru-RU" baseline="0" dirty="0"/>
              <a:t> системы спутниковой связи и широкополосного доступа, о котором Президент России говорил во время прямой линии 7 июня. По направлению «Альянс» будет создан специальный механизм, обеспечивающий </a:t>
            </a:r>
            <a:r>
              <a:rPr lang="ru-RU" baseline="0" dirty="0" err="1"/>
              <a:t>софинансирования</a:t>
            </a:r>
            <a:r>
              <a:rPr lang="ru-RU" baseline="0" dirty="0"/>
              <a:t> перспективных проектов, предлагаемых в инициативном порядке </a:t>
            </a:r>
            <a:r>
              <a:rPr lang="ru-RU" baseline="0" dirty="0" err="1"/>
              <a:t>частно</a:t>
            </a:r>
            <a:r>
              <a:rPr lang="ru-RU" baseline="0" dirty="0"/>
              <a:t>-государственными консорциумами. Направление «Интеграция» предусматривает создание технических средств и наземной инфраструктуры, обеспечивающих интеграцию возможностей космических средств и развитие новых комбинированных сервисов. Наконец, индустриальное направление позволит придать ракетно-космической промышленности новый облик, соответствующий современным требованиям к созданию серийных космических аппаратов, бортовых систем и полезных нагрузок. </a:t>
            </a:r>
          </a:p>
          <a:p>
            <a:endParaRPr lang="ru-RU" baseline="0" dirty="0"/>
          </a:p>
          <a:p>
            <a:r>
              <a:rPr lang="ru-RU" baseline="0" dirty="0"/>
              <a:t>«Сфера» не подменяет собой работающие сегодня программы, прежде всего – ФКП и ФЦП «ГЛОНАСС». Она направлено на достижение нового качества космической деятельности и создание новых решений при широком, а в ряде случаев доминирующем, внебюджетном финансировании.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92C4-9293-4B54-B531-EDF99CE8B6B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890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0549"/>
            <a:ext cx="7772400" cy="1304896"/>
          </a:xfrm>
        </p:spPr>
        <p:txBody>
          <a:bodyPr anchor="b" anchorCtr="0">
            <a:normAutofit/>
          </a:bodyPr>
          <a:lstStyle>
            <a:lvl1pPr>
              <a:defRPr sz="24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625447"/>
            <a:ext cx="7772400" cy="739679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 cap="all" baseline="0">
                <a:solidFill>
                  <a:srgbClr val="5959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72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028" y="116632"/>
            <a:ext cx="925596" cy="685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03649" y="59600"/>
            <a:ext cx="7560244" cy="849120"/>
          </a:xfrm>
        </p:spPr>
        <p:txBody>
          <a:bodyPr anchor="ctr" anchorCtr="0">
            <a:noAutofit/>
          </a:bodyPr>
          <a:lstStyle>
            <a:lvl1pPr algn="l">
              <a:defRPr sz="18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19E3-267A-664C-8E75-35B8F4AF5885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 flipV="1">
            <a:off x="1259632" y="154195"/>
            <a:ext cx="0" cy="648072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203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ext (cen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028" y="116632"/>
            <a:ext cx="925596" cy="685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59600"/>
            <a:ext cx="7920880" cy="849120"/>
          </a:xfrm>
        </p:spPr>
        <p:txBody>
          <a:bodyPr anchor="ctr" anchorCtr="0">
            <a:noAutofit/>
          </a:bodyPr>
          <a:lstStyle>
            <a:lvl1pPr>
              <a:defRPr sz="18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19E3-267A-664C-8E75-35B8F4AF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78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19E3-267A-664C-8E75-35B8F4AF588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1" y="794793"/>
            <a:ext cx="1440160" cy="106679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0549"/>
            <a:ext cx="7772400" cy="1304896"/>
          </a:xfrm>
        </p:spPr>
        <p:txBody>
          <a:bodyPr anchor="b" anchorCtr="0">
            <a:normAutofit/>
          </a:bodyPr>
          <a:lstStyle>
            <a:lvl1pPr>
              <a:defRPr sz="24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625447"/>
            <a:ext cx="7772400" cy="739679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 cap="all" baseline="0">
                <a:solidFill>
                  <a:srgbClr val="5959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752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30292" y="6356352"/>
            <a:ext cx="2133600" cy="365125"/>
          </a:xfrm>
        </p:spPr>
        <p:txBody>
          <a:bodyPr/>
          <a:lstStyle/>
          <a:p>
            <a:fld id="{FAB719E3-267A-664C-8E75-35B8F4AF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23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9131941-B625-4EA5-B93E-DD05BFDDA272}" type="datetime1">
              <a:rPr lang="ru-RU" smtClean="0"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14E15A2-00CB-4080-B879-9779FB999F91}"/>
              </a:ext>
            </a:extLst>
          </p:cNvPr>
          <p:cNvSpPr/>
          <p:nvPr userDrawn="1"/>
        </p:nvSpPr>
        <p:spPr>
          <a:xfrm>
            <a:off x="2" y="400"/>
            <a:ext cx="9143999" cy="8156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6BA12C-A9C5-45B3-957A-6FAFD7DE842C}"/>
              </a:ext>
            </a:extLst>
          </p:cNvPr>
          <p:cNvSpPr/>
          <p:nvPr userDrawn="1"/>
        </p:nvSpPr>
        <p:spPr>
          <a:xfrm>
            <a:off x="1803954" y="69056"/>
            <a:ext cx="34289" cy="683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10" name="Изображение 29">
            <a:extLst>
              <a:ext uri="{FF2B5EF4-FFF2-40B4-BE49-F238E27FC236}">
                <a16:creationId xmlns:a16="http://schemas.microsoft.com/office/drawing/2014/main" id="{BF3286E6-FF8D-4637-AE73-A9AD08BB98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70" y="271164"/>
            <a:ext cx="1248707" cy="332520"/>
          </a:xfrm>
          <a:prstGeom prst="rect">
            <a:avLst/>
          </a:prstGeom>
        </p:spPr>
      </p:pic>
      <p:sp>
        <p:nvSpPr>
          <p:cNvPr id="9" name="Номер слайда 6"/>
          <p:cNvSpPr txBox="1">
            <a:spLocks/>
          </p:cNvSpPr>
          <p:nvPr userDrawn="1"/>
        </p:nvSpPr>
        <p:spPr>
          <a:xfrm>
            <a:off x="8662004" y="6562622"/>
            <a:ext cx="438472" cy="233894"/>
          </a:xfrm>
          <a:prstGeom prst="rect">
            <a:avLst/>
          </a:prstGeom>
        </p:spPr>
        <p:txBody>
          <a:bodyPr vert="horz"/>
          <a:lstStyle>
            <a:defPPr>
              <a:defRPr lang="ru-RU"/>
            </a:defPPr>
            <a:lvl1pPr marL="0" algn="r" defTabSz="914400" rtl="0" eaLnBrk="1" latinLnBrk="0" hangingPunct="1">
              <a:defRPr kumimoji="0" sz="1200" b="1" kern="120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05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8E9BE90-B944-42DF-9B63-B94861EA3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00950" y="21556"/>
            <a:ext cx="1543050" cy="3651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ADA61C93-579E-6C4E-B546-83F87C7FE88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0377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9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3760"/>
            <a:ext cx="8229600" cy="5002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30292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fld id="{FAB719E3-267A-664C-8E75-35B8F4AF58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54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4" r:id="rId3"/>
    <p:sldLayoutId id="2147483651" r:id="rId4"/>
    <p:sldLayoutId id="2147483660" r:id="rId5"/>
    <p:sldLayoutId id="2147483661" r:id="rId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000" kern="1200">
          <a:solidFill>
            <a:schemeClr val="tx1">
              <a:lumMod val="65000"/>
              <a:lumOff val="35000"/>
            </a:schemeClr>
          </a:solidFill>
          <a:latin typeface="Arial Black"/>
          <a:ea typeface="+mj-ea"/>
          <a:cs typeface="Arial Blac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595959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rgbClr val="595959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rgbClr val="595959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rgbClr val="595959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595959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hyperlink" Target="/upload.wikimedia.org/wikipedia/commons/8/85/Flag_of_Belarus.svg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83.sv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81.sv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9.jpeg"/><Relationship Id="rId7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gi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6843" y="2683411"/>
            <a:ext cx="7772400" cy="892427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ru-RU" dirty="0"/>
              <a:t>НОВАЯ ЭРА ГЛОНАСС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953123"/>
            <a:ext cx="1728192" cy="128015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type="subTitle" idx="1"/>
          </p:nvPr>
        </p:nvSpPr>
        <p:spPr>
          <a:xfrm>
            <a:off x="685800" y="4734945"/>
            <a:ext cx="7772400" cy="739679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VIII </a:t>
            </a:r>
            <a:r>
              <a:rPr lang="ru-RU" cap="none" dirty="0" smtClean="0"/>
              <a:t>Международный </a:t>
            </a:r>
            <a:r>
              <a:rPr lang="ru-RU" cap="none" dirty="0"/>
              <a:t>к</a:t>
            </a:r>
            <a:r>
              <a:rPr lang="ru-RU" cap="none" dirty="0" smtClean="0"/>
              <a:t>онгресс «ЭРА-ГЛОНАСС» </a:t>
            </a:r>
            <a:endParaRPr lang="en-US" cap="none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930755" y="5716049"/>
            <a:ext cx="7772400" cy="7396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 cap="all" baseline="0">
                <a:solidFill>
                  <a:srgbClr val="595959"/>
                </a:solidFill>
                <a:latin typeface="Arial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cap="none" dirty="0"/>
              <a:t>Ю.М. </a:t>
            </a:r>
            <a:r>
              <a:rPr lang="ru-RU" cap="none" dirty="0" err="1"/>
              <a:t>Урличич</a:t>
            </a:r>
            <a:r>
              <a:rPr lang="ru-RU" cap="none" dirty="0"/>
              <a:t>,</a:t>
            </a:r>
          </a:p>
          <a:p>
            <a:pPr algn="r"/>
            <a:r>
              <a:rPr lang="ru-RU" cap="none" dirty="0"/>
              <a:t>Первый заместитель генерального директора </a:t>
            </a:r>
          </a:p>
          <a:p>
            <a:pPr algn="r"/>
            <a:r>
              <a:rPr lang="ru-RU" cap="none" dirty="0" err="1"/>
              <a:t>Госкорпорации</a:t>
            </a:r>
            <a:r>
              <a:rPr lang="ru-RU" cap="none" dirty="0"/>
              <a:t> «Роскосмос» </a:t>
            </a:r>
          </a:p>
        </p:txBody>
      </p:sp>
    </p:spTree>
    <p:extLst>
      <p:ext uri="{BB962C8B-B14F-4D97-AF65-F5344CB8AC3E}">
        <p14:creationId xmlns:p14="http://schemas.microsoft.com/office/powerpoint/2010/main" val="341891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ЭКСПЕРИМЕНТАЛЬНОЕ ИССЛЕДОВАНИЕ КАЧЕСТВА НАВИГАЦИОННОГО ОБЕСПЕЧЕНИЯ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19E3-267A-664C-8E75-35B8F4AF5885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012407"/>
              </p:ext>
            </p:extLst>
          </p:nvPr>
        </p:nvGraphicFramePr>
        <p:xfrm>
          <a:off x="107503" y="1195677"/>
          <a:ext cx="8974387" cy="4839806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1152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5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35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35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9669"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Июль 2016г.</a:t>
                      </a:r>
                      <a:endParaRPr lang="ru-RU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Август 2016г.</a:t>
                      </a:r>
                      <a:endParaRPr lang="ru-RU" sz="12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Август 2017г.</a:t>
                      </a:r>
                      <a:endParaRPr lang="ru-RU" sz="12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Сентябрь 2018г.</a:t>
                      </a:r>
                      <a:endParaRPr lang="ru-RU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2630"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Акватория </a:t>
                      </a:r>
                      <a:endParaRPr lang="ru-RU" sz="1400" b="1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Чудско-Псковского </a:t>
                      </a:r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озерного комплекса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Транспортный коридор Москва-Архангельск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Эксперимент </a:t>
                      </a:r>
                      <a:endParaRPr lang="ru-RU" sz="1400" b="1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Шелковый путь" </a:t>
                      </a:r>
                      <a:endParaRPr lang="ru-RU" sz="1400" b="1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Москва-Новосибирск) 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Эксперимент </a:t>
                      </a:r>
                      <a:endParaRPr lang="ru-RU" sz="1400" b="1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Шелковый путь" </a:t>
                      </a:r>
                      <a:endParaRPr lang="ru-RU" sz="1400" b="1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Москва-Выборг) 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5421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228"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ПОГРЕШНОСТЬ</a:t>
                      </a:r>
                      <a:r>
                        <a:rPr lang="ru-RU" sz="1100" b="1" i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РЕЖИМЕ</a:t>
                      </a:r>
                      <a:endParaRPr lang="en-US" sz="11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GPS </a:t>
                      </a:r>
                      <a:endParaRPr lang="en-US" sz="11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0,86</a:t>
                      </a:r>
                      <a:endParaRPr lang="ru-RU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1,77</a:t>
                      </a:r>
                      <a:endParaRPr lang="ru-RU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2,09</a:t>
                      </a:r>
                      <a:endParaRPr lang="ru-RU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2,16</a:t>
                      </a:r>
                      <a:endParaRPr lang="ru-RU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22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ГЛОНАСС </a:t>
                      </a:r>
                      <a:endParaRPr lang="ru-RU" sz="11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</a:t>
                      </a:r>
                      <a:endParaRPr lang="ru-RU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5,46</a:t>
                      </a:r>
                      <a:endParaRPr lang="ru-RU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4,89</a:t>
                      </a:r>
                      <a:endParaRPr lang="ru-RU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1,84</a:t>
                      </a:r>
                      <a:endParaRPr lang="ru-RU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17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ГЛОНАСС+</a:t>
                      </a:r>
                      <a:r>
                        <a:rPr lang="en-US" sz="11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GPS </a:t>
                      </a:r>
                      <a:endParaRPr lang="en-US" sz="11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0,96</a:t>
                      </a:r>
                      <a:endParaRPr lang="ru-RU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1,64</a:t>
                      </a:r>
                      <a:endParaRPr lang="ru-RU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</a:t>
                      </a:r>
                      <a:endParaRPr lang="ru-RU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2,06</a:t>
                      </a:r>
                      <a:endParaRPr lang="ru-RU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22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BEIDOU</a:t>
                      </a:r>
                      <a:endParaRPr lang="en-US" sz="11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lang="ru-RU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9,53</a:t>
                      </a:r>
                      <a:endParaRPr lang="ru-RU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8,78</a:t>
                      </a:r>
                      <a:endParaRPr lang="ru-RU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5,47</a:t>
                      </a:r>
                      <a:endParaRPr lang="ru-RU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925" y="2793876"/>
            <a:ext cx="1783677" cy="1405074"/>
          </a:xfrm>
          <a:prstGeom prst="rect">
            <a:avLst/>
          </a:prstGeom>
        </p:spPr>
      </p:pic>
      <p:pic>
        <p:nvPicPr>
          <p:cNvPr id="26" name="Рисунок 25"/>
          <p:cNvPicPr/>
          <p:nvPr/>
        </p:nvPicPr>
        <p:blipFill>
          <a:blip r:embed="rId4"/>
          <a:stretch>
            <a:fillRect/>
          </a:stretch>
        </p:blipFill>
        <p:spPr>
          <a:xfrm>
            <a:off x="1259634" y="2793876"/>
            <a:ext cx="1833477" cy="1405074"/>
          </a:xfrm>
          <a:prstGeom prst="rect">
            <a:avLst/>
          </a:prstGeom>
        </p:spPr>
      </p:pic>
      <p:pic>
        <p:nvPicPr>
          <p:cNvPr id="28" name="Рисунок 27"/>
          <p:cNvPicPr/>
          <p:nvPr/>
        </p:nvPicPr>
        <p:blipFill rotWithShape="1">
          <a:blip r:embed="rId5"/>
          <a:srcRect t="9730" b="4964"/>
          <a:stretch/>
        </p:blipFill>
        <p:spPr bwMode="auto">
          <a:xfrm>
            <a:off x="3347866" y="2793876"/>
            <a:ext cx="1655127" cy="1405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/>
          <a:srcRect l="38903" t="20399" r="33065" b="43800"/>
          <a:stretch/>
        </p:blipFill>
        <p:spPr>
          <a:xfrm>
            <a:off x="5344533" y="2793876"/>
            <a:ext cx="1544452" cy="140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6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15"/>
          <p:cNvSpPr>
            <a:spLocks/>
          </p:cNvSpPr>
          <p:nvPr/>
        </p:nvSpPr>
        <p:spPr bwMode="auto">
          <a:xfrm>
            <a:off x="120647" y="1873930"/>
            <a:ext cx="3064862" cy="3070015"/>
          </a:xfrm>
          <a:custGeom>
            <a:avLst/>
            <a:gdLst>
              <a:gd name="T0" fmla="*/ 397 w 397"/>
              <a:gd name="T1" fmla="*/ 199 h 397"/>
              <a:gd name="T2" fmla="*/ 199 w 397"/>
              <a:gd name="T3" fmla="*/ 397 h 397"/>
              <a:gd name="T4" fmla="*/ 0 w 397"/>
              <a:gd name="T5" fmla="*/ 199 h 397"/>
              <a:gd name="T6" fmla="*/ 200 w 397"/>
              <a:gd name="T7" fmla="*/ 0 h 397"/>
              <a:gd name="T8" fmla="*/ 397 w 397"/>
              <a:gd name="T9" fmla="*/ 199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7" h="397">
                <a:moveTo>
                  <a:pt x="397" y="199"/>
                </a:moveTo>
                <a:cubicBezTo>
                  <a:pt x="397" y="308"/>
                  <a:pt x="308" y="397"/>
                  <a:pt x="199" y="397"/>
                </a:cubicBezTo>
                <a:cubicBezTo>
                  <a:pt x="89" y="397"/>
                  <a:pt x="0" y="308"/>
                  <a:pt x="0" y="199"/>
                </a:cubicBezTo>
                <a:cubicBezTo>
                  <a:pt x="0" y="89"/>
                  <a:pt x="90" y="0"/>
                  <a:pt x="200" y="0"/>
                </a:cubicBezTo>
                <a:cubicBezTo>
                  <a:pt x="309" y="0"/>
                  <a:pt x="397" y="89"/>
                  <a:pt x="397" y="199"/>
                </a:cubicBezTo>
                <a:close/>
              </a:path>
            </a:pathLst>
          </a:custGeom>
          <a:gradFill flip="none" rotWithShape="1">
            <a:gsLst>
              <a:gs pos="31000">
                <a:schemeClr val="accent1"/>
              </a:gs>
              <a:gs pos="82000">
                <a:schemeClr val="accent1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latin typeface="Roboto Ligh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13" y="1879395"/>
            <a:ext cx="3114603" cy="3095198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79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28526" y="5798905"/>
            <a:ext cx="8491946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ФЦП «Сфера» является основой научно-технического и инновационного развития ракетно-космической промышленности Российской Федерации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75138273-0465-48CE-97F3-364B2A9E5E76}"/>
              </a:ext>
            </a:extLst>
          </p:cNvPr>
          <p:cNvSpPr txBox="1">
            <a:spLocks/>
          </p:cNvSpPr>
          <p:nvPr/>
        </p:nvSpPr>
        <p:spPr>
          <a:xfrm>
            <a:off x="1909515" y="845711"/>
            <a:ext cx="5955754" cy="628761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b="1" cap="all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350" dirty="0"/>
              <a:t>направления федеральной целевой программы «сфера»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3975500" y="845710"/>
          <a:ext cx="4988392" cy="47444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6580">
                  <a:extLst>
                    <a:ext uri="{9D8B030D-6E8A-4147-A177-3AD203B41FA5}">
                      <a16:colId xmlns:a16="http://schemas.microsoft.com/office/drawing/2014/main" val="659363861"/>
                    </a:ext>
                  </a:extLst>
                </a:gridCol>
                <a:gridCol w="3671812">
                  <a:extLst>
                    <a:ext uri="{9D8B030D-6E8A-4147-A177-3AD203B41FA5}">
                      <a16:colId xmlns:a16="http://schemas.microsoft.com/office/drawing/2014/main" val="3973308379"/>
                    </a:ext>
                  </a:extLst>
                </a:gridCol>
              </a:tblGrid>
              <a:tr h="1244778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4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Системо</a:t>
                      </a: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-образующие проекты</a:t>
                      </a:r>
                    </a:p>
                  </a:txBody>
                  <a:tcPr marL="36000" marR="36000" marT="32565" marB="3256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ru-RU" sz="1400" dirty="0" err="1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истема</a:t>
                      </a:r>
                      <a:r>
                        <a:rPr lang="ru-RU" sz="140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ГЛОНАСС, система спутниковой связи «Экспресс-РВ», глобальная система «</a:t>
                      </a:r>
                      <a:r>
                        <a:rPr lang="ru-RU" sz="1400" dirty="0" smtClean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Марафон/Гонец </a:t>
                      </a:r>
                      <a:r>
                        <a:rPr lang="en-US" sz="1400" dirty="0" err="1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IoT</a:t>
                      </a:r>
                      <a:r>
                        <a:rPr lang="ru-RU" sz="140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40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M2M</a:t>
                      </a:r>
                      <a:r>
                        <a:rPr lang="ru-RU" sz="1400" dirty="0" smtClean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», система</a:t>
                      </a:r>
                      <a:r>
                        <a:rPr lang="ru-RU" sz="1400" baseline="0" dirty="0" smtClean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ретрансляции «Луч»</a:t>
                      </a:r>
                      <a:r>
                        <a:rPr lang="ru-RU" sz="1400" dirty="0" smtClean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системы дистанционного зондирования Земли</a:t>
                      </a:r>
                    </a:p>
                  </a:txBody>
                  <a:tcPr marL="36000" marR="36000" marT="32565" marB="3256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8815567"/>
                  </a:ext>
                </a:extLst>
              </a:tr>
              <a:tr h="1010147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«Альянс»</a:t>
                      </a:r>
                    </a:p>
                  </a:txBody>
                  <a:tcPr marL="36000" marR="36000" marT="32565" marB="3256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Реализация проектов государственно-частного партнерства (в том числе международных), формирование и развитие экосистемы инноваций</a:t>
                      </a:r>
                    </a:p>
                  </a:txBody>
                  <a:tcPr marL="36000" marR="36000" marT="32565" marB="3256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1504274"/>
                  </a:ext>
                </a:extLst>
              </a:tr>
              <a:tr h="1010147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«Интеграция»</a:t>
                      </a:r>
                    </a:p>
                  </a:txBody>
                  <a:tcPr marL="36000" marR="36000" marT="32565" marB="3256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ru-RU" sz="140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Интеграция возможностей российских космических систем связи, навигации и дистанционного зондирования, а также сервисных решений на их основе</a:t>
                      </a:r>
                    </a:p>
                  </a:txBody>
                  <a:tcPr marL="36000" marR="36000" marT="32565" marB="3256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3392690"/>
                  </a:ext>
                </a:extLst>
              </a:tr>
              <a:tr h="1479409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«Индустрия»</a:t>
                      </a:r>
                    </a:p>
                  </a:txBody>
                  <a:tcPr marL="36000" marR="36000" marT="32565" marB="3256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 smtClean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</a:t>
                      </a:r>
                      <a:r>
                        <a:rPr lang="en-US" sz="1400" dirty="0" smtClean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инновационной</a:t>
                      </a:r>
                      <a:r>
                        <a:rPr lang="ru-RU" sz="1400" baseline="0" dirty="0" smtClean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приборной базы и </a:t>
                      </a:r>
                      <a:r>
                        <a:rPr lang="ru-RU" sz="140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технологий</a:t>
                      </a:r>
                      <a:r>
                        <a:rPr lang="ru-RU" sz="140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серийного производства полезных нагрузок и бортовых </a:t>
                      </a:r>
                      <a:r>
                        <a:rPr lang="ru-RU" sz="1400" dirty="0" smtClean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систем </a:t>
                      </a:r>
                      <a:r>
                        <a:rPr lang="ru-RU" sz="140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космических</a:t>
                      </a:r>
                      <a:r>
                        <a:rPr lang="ru-RU" sz="140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аппаратов различного назначения. Развертывание серийного производства </a:t>
                      </a:r>
                      <a:r>
                        <a:rPr lang="ru-RU" sz="1400" baseline="0" dirty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космических </a:t>
                      </a:r>
                      <a:r>
                        <a:rPr lang="ru-RU" sz="1400" baseline="0" dirty="0" smtClean="0">
                          <a:solidFill>
                            <a:srgbClr val="4040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аппаратов</a:t>
                      </a:r>
                      <a:endParaRPr lang="ru-RU" sz="1400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2565" marB="3256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0238355"/>
                  </a:ext>
                </a:extLst>
              </a:tr>
            </a:tbl>
          </a:graphicData>
        </a:graphic>
      </p:graphicFrame>
      <p:sp>
        <p:nvSpPr>
          <p:cNvPr id="35" name="Line 6"/>
          <p:cNvSpPr>
            <a:spLocks noChangeShapeType="1"/>
          </p:cNvSpPr>
          <p:nvPr/>
        </p:nvSpPr>
        <p:spPr bwMode="auto">
          <a:xfrm flipV="1">
            <a:off x="328526" y="3381719"/>
            <a:ext cx="1336524" cy="201402"/>
          </a:xfrm>
          <a:prstGeom prst="line">
            <a:avLst/>
          </a:prstGeom>
          <a:noFill/>
          <a:ln w="11113" cap="flat">
            <a:solidFill>
              <a:srgbClr val="2D008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latin typeface="Roboto Light"/>
            </a:endParaRPr>
          </a:p>
        </p:txBody>
      </p:sp>
      <p:sp>
        <p:nvSpPr>
          <p:cNvPr id="36" name="Line 7"/>
          <p:cNvSpPr>
            <a:spLocks noChangeShapeType="1"/>
          </p:cNvSpPr>
          <p:nvPr/>
        </p:nvSpPr>
        <p:spPr bwMode="auto">
          <a:xfrm>
            <a:off x="1665051" y="3381719"/>
            <a:ext cx="980626" cy="271076"/>
          </a:xfrm>
          <a:prstGeom prst="line">
            <a:avLst/>
          </a:prstGeom>
          <a:noFill/>
          <a:ln w="11113" cap="flat">
            <a:solidFill>
              <a:srgbClr val="2D008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latin typeface="Roboto Light"/>
            </a:endParaRPr>
          </a:p>
        </p:txBody>
      </p:sp>
      <p:sp>
        <p:nvSpPr>
          <p:cNvPr id="37" name="Freeform 18"/>
          <p:cNvSpPr>
            <a:spLocks/>
          </p:cNvSpPr>
          <p:nvPr/>
        </p:nvSpPr>
        <p:spPr bwMode="auto">
          <a:xfrm>
            <a:off x="328526" y="1873929"/>
            <a:ext cx="1336524" cy="1716337"/>
          </a:xfrm>
          <a:custGeom>
            <a:avLst/>
            <a:gdLst>
              <a:gd name="T0" fmla="*/ 0 w 173"/>
              <a:gd name="T1" fmla="*/ 221 h 221"/>
              <a:gd name="T2" fmla="*/ 173 w 173"/>
              <a:gd name="T3" fmla="*/ 0 h 221"/>
              <a:gd name="T4" fmla="*/ 173 w 173"/>
              <a:gd name="T5" fmla="*/ 195 h 221"/>
              <a:gd name="T6" fmla="*/ 0 w 173"/>
              <a:gd name="T7" fmla="*/ 221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3" h="221">
                <a:moveTo>
                  <a:pt x="0" y="221"/>
                </a:moveTo>
                <a:cubicBezTo>
                  <a:pt x="0" y="111"/>
                  <a:pt x="82" y="0"/>
                  <a:pt x="173" y="0"/>
                </a:cubicBezTo>
                <a:cubicBezTo>
                  <a:pt x="173" y="195"/>
                  <a:pt x="173" y="195"/>
                  <a:pt x="173" y="195"/>
                </a:cubicBezTo>
                <a:lnTo>
                  <a:pt x="0" y="221"/>
                </a:lnTo>
                <a:close/>
              </a:path>
            </a:pathLst>
          </a:custGeom>
          <a:solidFill>
            <a:srgbClr val="16398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latin typeface="Roboto Light"/>
            </a:endParaRPr>
          </a:p>
        </p:txBody>
      </p:sp>
      <p:sp>
        <p:nvSpPr>
          <p:cNvPr id="38" name="Freeform 19"/>
          <p:cNvSpPr>
            <a:spLocks/>
          </p:cNvSpPr>
          <p:nvPr/>
        </p:nvSpPr>
        <p:spPr bwMode="auto">
          <a:xfrm>
            <a:off x="714899" y="2306027"/>
            <a:ext cx="950152" cy="1230283"/>
          </a:xfrm>
          <a:custGeom>
            <a:avLst/>
            <a:gdLst>
              <a:gd name="T0" fmla="*/ 0 w 133"/>
              <a:gd name="T1" fmla="*/ 172 h 172"/>
              <a:gd name="T2" fmla="*/ 133 w 133"/>
              <a:gd name="T3" fmla="*/ 0 h 172"/>
              <a:gd name="T4" fmla="*/ 133 w 133"/>
              <a:gd name="T5" fmla="*/ 152 h 172"/>
              <a:gd name="T6" fmla="*/ 0 w 133"/>
              <a:gd name="T7" fmla="*/ 172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3" h="172">
                <a:moveTo>
                  <a:pt x="0" y="172"/>
                </a:moveTo>
                <a:cubicBezTo>
                  <a:pt x="0" y="87"/>
                  <a:pt x="63" y="0"/>
                  <a:pt x="133" y="0"/>
                </a:cubicBezTo>
                <a:cubicBezTo>
                  <a:pt x="133" y="152"/>
                  <a:pt x="133" y="152"/>
                  <a:pt x="133" y="152"/>
                </a:cubicBezTo>
                <a:lnTo>
                  <a:pt x="0" y="172"/>
                </a:lnTo>
                <a:close/>
              </a:path>
            </a:pathLst>
          </a:custGeom>
          <a:solidFill>
            <a:srgbClr val="245A8C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latin typeface="Roboto Light"/>
            </a:endParaRPr>
          </a:p>
        </p:txBody>
      </p:sp>
      <p:sp>
        <p:nvSpPr>
          <p:cNvPr id="40" name="Freeform 21"/>
          <p:cNvSpPr>
            <a:spLocks/>
          </p:cNvSpPr>
          <p:nvPr/>
        </p:nvSpPr>
        <p:spPr bwMode="auto">
          <a:xfrm>
            <a:off x="1153438" y="2760618"/>
            <a:ext cx="511612" cy="706373"/>
          </a:xfrm>
          <a:custGeom>
            <a:avLst/>
            <a:gdLst>
              <a:gd name="T0" fmla="*/ 0 w 53"/>
              <a:gd name="T1" fmla="*/ 73 h 73"/>
              <a:gd name="T2" fmla="*/ 53 w 53"/>
              <a:gd name="T3" fmla="*/ 0 h 73"/>
              <a:gd name="T4" fmla="*/ 53 w 53"/>
              <a:gd name="T5" fmla="*/ 65 h 73"/>
              <a:gd name="T6" fmla="*/ 0 w 53"/>
              <a:gd name="T7" fmla="*/ 73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" h="73">
                <a:moveTo>
                  <a:pt x="0" y="73"/>
                </a:moveTo>
                <a:cubicBezTo>
                  <a:pt x="0" y="37"/>
                  <a:pt x="25" y="0"/>
                  <a:pt x="53" y="0"/>
                </a:cubicBezTo>
                <a:cubicBezTo>
                  <a:pt x="53" y="65"/>
                  <a:pt x="53" y="65"/>
                  <a:pt x="53" y="65"/>
                </a:cubicBezTo>
                <a:lnTo>
                  <a:pt x="0" y="73"/>
                </a:lnTo>
                <a:close/>
              </a:path>
            </a:pathLst>
          </a:custGeom>
          <a:solidFill>
            <a:srgbClr val="428BC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latin typeface="Roboto Light"/>
            </a:endParaRPr>
          </a:p>
        </p:txBody>
      </p:sp>
      <p:sp>
        <p:nvSpPr>
          <p:cNvPr id="41" name="Freeform 22"/>
          <p:cNvSpPr>
            <a:spLocks/>
          </p:cNvSpPr>
          <p:nvPr/>
        </p:nvSpPr>
        <p:spPr bwMode="auto">
          <a:xfrm>
            <a:off x="328527" y="3381720"/>
            <a:ext cx="2317150" cy="340751"/>
          </a:xfrm>
          <a:custGeom>
            <a:avLst/>
            <a:gdLst>
              <a:gd name="T0" fmla="*/ 0 w 300"/>
              <a:gd name="T1" fmla="*/ 26 h 44"/>
              <a:gd name="T2" fmla="*/ 172 w 300"/>
              <a:gd name="T3" fmla="*/ 44 h 44"/>
              <a:gd name="T4" fmla="*/ 300 w 300"/>
              <a:gd name="T5" fmla="*/ 35 h 44"/>
              <a:gd name="T6" fmla="*/ 173 w 300"/>
              <a:gd name="T7" fmla="*/ 0 h 44"/>
              <a:gd name="T8" fmla="*/ 0 w 300"/>
              <a:gd name="T9" fmla="*/ 2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0" h="44">
                <a:moveTo>
                  <a:pt x="0" y="26"/>
                </a:moveTo>
                <a:cubicBezTo>
                  <a:pt x="34" y="37"/>
                  <a:pt x="98" y="44"/>
                  <a:pt x="172" y="44"/>
                </a:cubicBezTo>
                <a:cubicBezTo>
                  <a:pt x="221" y="44"/>
                  <a:pt x="266" y="41"/>
                  <a:pt x="300" y="35"/>
                </a:cubicBezTo>
                <a:cubicBezTo>
                  <a:pt x="173" y="0"/>
                  <a:pt x="173" y="0"/>
                  <a:pt x="173" y="0"/>
                </a:cubicBezTo>
                <a:lnTo>
                  <a:pt x="0" y="26"/>
                </a:lnTo>
                <a:close/>
              </a:path>
            </a:pathLst>
          </a:custGeom>
          <a:solidFill>
            <a:srgbClr val="16398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latin typeface="Roboto Light"/>
            </a:endParaRPr>
          </a:p>
        </p:txBody>
      </p:sp>
      <p:sp>
        <p:nvSpPr>
          <p:cNvPr id="42" name="Freeform 23"/>
          <p:cNvSpPr>
            <a:spLocks/>
          </p:cNvSpPr>
          <p:nvPr/>
        </p:nvSpPr>
        <p:spPr bwMode="auto">
          <a:xfrm>
            <a:off x="714900" y="3380299"/>
            <a:ext cx="1651919" cy="246845"/>
          </a:xfrm>
          <a:custGeom>
            <a:avLst/>
            <a:gdLst>
              <a:gd name="T0" fmla="*/ 0 w 231"/>
              <a:gd name="T1" fmla="*/ 20 h 34"/>
              <a:gd name="T2" fmla="*/ 132 w 231"/>
              <a:gd name="T3" fmla="*/ 34 h 34"/>
              <a:gd name="T4" fmla="*/ 231 w 231"/>
              <a:gd name="T5" fmla="*/ 27 h 34"/>
              <a:gd name="T6" fmla="*/ 133 w 231"/>
              <a:gd name="T7" fmla="*/ 0 h 34"/>
              <a:gd name="T8" fmla="*/ 0 w 231"/>
              <a:gd name="T9" fmla="*/ 2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1" h="34">
                <a:moveTo>
                  <a:pt x="0" y="20"/>
                </a:moveTo>
                <a:cubicBezTo>
                  <a:pt x="27" y="28"/>
                  <a:pt x="76" y="34"/>
                  <a:pt x="132" y="34"/>
                </a:cubicBezTo>
                <a:cubicBezTo>
                  <a:pt x="170" y="34"/>
                  <a:pt x="204" y="31"/>
                  <a:pt x="231" y="27"/>
                </a:cubicBezTo>
                <a:cubicBezTo>
                  <a:pt x="133" y="0"/>
                  <a:pt x="133" y="0"/>
                  <a:pt x="133" y="0"/>
                </a:cubicBezTo>
                <a:lnTo>
                  <a:pt x="0" y="20"/>
                </a:lnTo>
                <a:close/>
              </a:path>
            </a:pathLst>
          </a:custGeom>
          <a:solidFill>
            <a:srgbClr val="245A8C"/>
          </a:solidFill>
          <a:ln>
            <a:solidFill>
              <a:srgbClr val="0B7488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latin typeface="Roboto Light"/>
            </a:endParaRPr>
          </a:p>
        </p:txBody>
      </p:sp>
      <p:sp>
        <p:nvSpPr>
          <p:cNvPr id="45" name="Freeform 26"/>
          <p:cNvSpPr>
            <a:spLocks/>
          </p:cNvSpPr>
          <p:nvPr/>
        </p:nvSpPr>
        <p:spPr bwMode="auto">
          <a:xfrm>
            <a:off x="1665051" y="1873929"/>
            <a:ext cx="980626" cy="1778867"/>
          </a:xfrm>
          <a:custGeom>
            <a:avLst/>
            <a:gdLst>
              <a:gd name="T0" fmla="*/ 0 w 127"/>
              <a:gd name="T1" fmla="*/ 0 h 230"/>
              <a:gd name="T2" fmla="*/ 127 w 127"/>
              <a:gd name="T3" fmla="*/ 230 h 230"/>
              <a:gd name="T4" fmla="*/ 0 w 127"/>
              <a:gd name="T5" fmla="*/ 195 h 230"/>
              <a:gd name="T6" fmla="*/ 0 w 127"/>
              <a:gd name="T7" fmla="*/ 0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7" h="230">
                <a:moveTo>
                  <a:pt x="0" y="0"/>
                </a:moveTo>
                <a:cubicBezTo>
                  <a:pt x="67" y="0"/>
                  <a:pt x="127" y="120"/>
                  <a:pt x="127" y="230"/>
                </a:cubicBezTo>
                <a:cubicBezTo>
                  <a:pt x="0" y="195"/>
                  <a:pt x="0" y="195"/>
                  <a:pt x="0" y="195"/>
                </a:cubicBezTo>
                <a:lnTo>
                  <a:pt x="0" y="0"/>
                </a:lnTo>
                <a:close/>
              </a:path>
            </a:pathLst>
          </a:custGeom>
          <a:solidFill>
            <a:srgbClr val="102A5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latin typeface="Roboto Light"/>
            </a:endParaRPr>
          </a:p>
        </p:txBody>
      </p:sp>
      <p:sp>
        <p:nvSpPr>
          <p:cNvPr id="46" name="Freeform 33"/>
          <p:cNvSpPr>
            <a:spLocks/>
          </p:cNvSpPr>
          <p:nvPr/>
        </p:nvSpPr>
        <p:spPr bwMode="auto">
          <a:xfrm>
            <a:off x="1657907" y="2306023"/>
            <a:ext cx="701766" cy="1263286"/>
          </a:xfrm>
          <a:custGeom>
            <a:avLst/>
            <a:gdLst>
              <a:gd name="T0" fmla="*/ 0 w 98"/>
              <a:gd name="T1" fmla="*/ 0 h 179"/>
              <a:gd name="T2" fmla="*/ 98 w 98"/>
              <a:gd name="T3" fmla="*/ 179 h 179"/>
              <a:gd name="T4" fmla="*/ 0 w 98"/>
              <a:gd name="T5" fmla="*/ 152 h 179"/>
              <a:gd name="T6" fmla="*/ 0 w 98"/>
              <a:gd name="T7" fmla="*/ 0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8" h="179">
                <a:moveTo>
                  <a:pt x="0" y="0"/>
                </a:moveTo>
                <a:cubicBezTo>
                  <a:pt x="52" y="0"/>
                  <a:pt x="98" y="94"/>
                  <a:pt x="98" y="179"/>
                </a:cubicBezTo>
                <a:cubicBezTo>
                  <a:pt x="0" y="152"/>
                  <a:pt x="0" y="152"/>
                  <a:pt x="0" y="152"/>
                </a:cubicBezTo>
                <a:lnTo>
                  <a:pt x="0" y="0"/>
                </a:lnTo>
                <a:close/>
              </a:path>
            </a:pathLst>
          </a:custGeom>
          <a:solidFill>
            <a:srgbClr val="1F4E79"/>
          </a:solidFill>
          <a:ln>
            <a:solidFill>
              <a:srgbClr val="06638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latin typeface="Roboto Light"/>
            </a:endParaRPr>
          </a:p>
        </p:txBody>
      </p:sp>
      <p:sp>
        <p:nvSpPr>
          <p:cNvPr id="48" name="Freeform 39"/>
          <p:cNvSpPr>
            <a:spLocks/>
          </p:cNvSpPr>
          <p:nvPr/>
        </p:nvSpPr>
        <p:spPr bwMode="auto">
          <a:xfrm>
            <a:off x="1656121" y="2760617"/>
            <a:ext cx="356450" cy="712327"/>
          </a:xfrm>
          <a:custGeom>
            <a:avLst/>
            <a:gdLst>
              <a:gd name="T0" fmla="*/ 0 w 38"/>
              <a:gd name="T1" fmla="*/ 0 h 75"/>
              <a:gd name="T2" fmla="*/ 38 w 38"/>
              <a:gd name="T3" fmla="*/ 75 h 75"/>
              <a:gd name="T4" fmla="*/ 0 w 38"/>
              <a:gd name="T5" fmla="*/ 65 h 75"/>
              <a:gd name="T6" fmla="*/ 0 w 38"/>
              <a:gd name="T7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" h="75">
                <a:moveTo>
                  <a:pt x="0" y="0"/>
                </a:moveTo>
                <a:cubicBezTo>
                  <a:pt x="21" y="0"/>
                  <a:pt x="38" y="40"/>
                  <a:pt x="38" y="75"/>
                </a:cubicBezTo>
                <a:cubicBezTo>
                  <a:pt x="0" y="65"/>
                  <a:pt x="0" y="65"/>
                  <a:pt x="0" y="65"/>
                </a:cubicBezTo>
                <a:lnTo>
                  <a:pt x="0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latin typeface="Roboto Light"/>
            </a:endParaRPr>
          </a:p>
        </p:txBody>
      </p:sp>
      <p:sp>
        <p:nvSpPr>
          <p:cNvPr id="44" name="Freeform 25"/>
          <p:cNvSpPr>
            <a:spLocks/>
          </p:cNvSpPr>
          <p:nvPr/>
        </p:nvSpPr>
        <p:spPr bwMode="auto">
          <a:xfrm>
            <a:off x="1153438" y="3378147"/>
            <a:ext cx="863672" cy="121388"/>
          </a:xfrm>
          <a:custGeom>
            <a:avLst/>
            <a:gdLst>
              <a:gd name="T0" fmla="*/ 0 w 91"/>
              <a:gd name="T1" fmla="*/ 8 h 13"/>
              <a:gd name="T2" fmla="*/ 53 w 91"/>
              <a:gd name="T3" fmla="*/ 13 h 13"/>
              <a:gd name="T4" fmla="*/ 91 w 91"/>
              <a:gd name="T5" fmla="*/ 10 h 13"/>
              <a:gd name="T6" fmla="*/ 53 w 91"/>
              <a:gd name="T7" fmla="*/ 0 h 13"/>
              <a:gd name="T8" fmla="*/ 0 w 91"/>
              <a:gd name="T9" fmla="*/ 8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" h="13">
                <a:moveTo>
                  <a:pt x="0" y="8"/>
                </a:moveTo>
                <a:cubicBezTo>
                  <a:pt x="13" y="11"/>
                  <a:pt x="32" y="13"/>
                  <a:pt x="53" y="13"/>
                </a:cubicBezTo>
                <a:cubicBezTo>
                  <a:pt x="67" y="13"/>
                  <a:pt x="80" y="12"/>
                  <a:pt x="91" y="10"/>
                </a:cubicBezTo>
                <a:cubicBezTo>
                  <a:pt x="53" y="0"/>
                  <a:pt x="53" y="0"/>
                  <a:pt x="53" y="0"/>
                </a:cubicBezTo>
                <a:lnTo>
                  <a:pt x="0" y="8"/>
                </a:lnTo>
                <a:close/>
              </a:path>
            </a:pathLst>
          </a:custGeom>
          <a:solidFill>
            <a:srgbClr val="428BC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latin typeface="Roboto Light"/>
            </a:endParaRPr>
          </a:p>
        </p:txBody>
      </p:sp>
      <p:cxnSp>
        <p:nvCxnSpPr>
          <p:cNvPr id="17" name="Straight Arrow Connector 58"/>
          <p:cNvCxnSpPr>
            <a:cxnSpLocks/>
            <a:stCxn id="22" idx="2"/>
          </p:cNvCxnSpPr>
          <p:nvPr/>
        </p:nvCxnSpPr>
        <p:spPr>
          <a:xfrm flipH="1">
            <a:off x="2045044" y="2244781"/>
            <a:ext cx="1470300" cy="571016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59"/>
          <p:cNvCxnSpPr>
            <a:cxnSpLocks/>
            <a:stCxn id="64" idx="24"/>
          </p:cNvCxnSpPr>
          <p:nvPr/>
        </p:nvCxnSpPr>
        <p:spPr>
          <a:xfrm flipH="1" flipV="1">
            <a:off x="1835946" y="3078958"/>
            <a:ext cx="1904117" cy="200729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4"/>
          <p:cNvGrpSpPr/>
          <p:nvPr/>
        </p:nvGrpSpPr>
        <p:grpSpPr>
          <a:xfrm>
            <a:off x="3515346" y="2024613"/>
            <a:ext cx="440165" cy="440336"/>
            <a:chOff x="4708691" y="4233005"/>
            <a:chExt cx="752790" cy="753084"/>
          </a:xfrm>
        </p:grpSpPr>
        <p:sp>
          <p:nvSpPr>
            <p:cNvPr id="22" name="Oval 66"/>
            <p:cNvSpPr/>
            <p:nvPr/>
          </p:nvSpPr>
          <p:spPr>
            <a:xfrm>
              <a:off x="4708691" y="4233005"/>
              <a:ext cx="752790" cy="753084"/>
            </a:xfrm>
            <a:prstGeom prst="ellipse">
              <a:avLst/>
            </a:prstGeom>
            <a:solidFill>
              <a:srgbClr val="1F4E7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48006" rtlCol="0" anchor="ctr"/>
            <a:lstStyle/>
            <a:p>
              <a:pPr algn="ctr"/>
              <a:endParaRPr lang="en-US" sz="2100" dirty="0">
                <a:latin typeface="Roboto Regular"/>
                <a:cs typeface="Roboto Regular"/>
              </a:endParaRPr>
            </a:p>
          </p:txBody>
        </p:sp>
        <p:sp>
          <p:nvSpPr>
            <p:cNvPr id="60" name="Freeform 8"/>
            <p:cNvSpPr>
              <a:spLocks noChangeArrowheads="1"/>
            </p:cNvSpPr>
            <p:nvPr/>
          </p:nvSpPr>
          <p:spPr bwMode="auto">
            <a:xfrm>
              <a:off x="4887438" y="4413981"/>
              <a:ext cx="436463" cy="390031"/>
            </a:xfrm>
            <a:custGeom>
              <a:avLst/>
              <a:gdLst>
                <a:gd name="T0" fmla="*/ 310 w 497"/>
                <a:gd name="T1" fmla="*/ 336 h 444"/>
                <a:gd name="T2" fmla="*/ 310 w 497"/>
                <a:gd name="T3" fmla="*/ 336 h 444"/>
                <a:gd name="T4" fmla="*/ 221 w 497"/>
                <a:gd name="T5" fmla="*/ 257 h 444"/>
                <a:gd name="T6" fmla="*/ 248 w 497"/>
                <a:gd name="T7" fmla="*/ 195 h 444"/>
                <a:gd name="T8" fmla="*/ 274 w 497"/>
                <a:gd name="T9" fmla="*/ 151 h 444"/>
                <a:gd name="T10" fmla="*/ 266 w 497"/>
                <a:gd name="T11" fmla="*/ 133 h 444"/>
                <a:gd name="T12" fmla="*/ 274 w 497"/>
                <a:gd name="T13" fmla="*/ 89 h 444"/>
                <a:gd name="T14" fmla="*/ 177 w 497"/>
                <a:gd name="T15" fmla="*/ 0 h 444"/>
                <a:gd name="T16" fmla="*/ 70 w 497"/>
                <a:gd name="T17" fmla="*/ 89 h 444"/>
                <a:gd name="T18" fmla="*/ 79 w 497"/>
                <a:gd name="T19" fmla="*/ 133 h 444"/>
                <a:gd name="T20" fmla="*/ 70 w 497"/>
                <a:gd name="T21" fmla="*/ 151 h 444"/>
                <a:gd name="T22" fmla="*/ 97 w 497"/>
                <a:gd name="T23" fmla="*/ 195 h 444"/>
                <a:gd name="T24" fmla="*/ 123 w 497"/>
                <a:gd name="T25" fmla="*/ 257 h 444"/>
                <a:gd name="T26" fmla="*/ 35 w 497"/>
                <a:gd name="T27" fmla="*/ 336 h 444"/>
                <a:gd name="T28" fmla="*/ 0 w 497"/>
                <a:gd name="T29" fmla="*/ 345 h 444"/>
                <a:gd name="T30" fmla="*/ 0 w 497"/>
                <a:gd name="T31" fmla="*/ 443 h 444"/>
                <a:gd name="T32" fmla="*/ 398 w 497"/>
                <a:gd name="T33" fmla="*/ 443 h 444"/>
                <a:gd name="T34" fmla="*/ 398 w 497"/>
                <a:gd name="T35" fmla="*/ 399 h 444"/>
                <a:gd name="T36" fmla="*/ 310 w 497"/>
                <a:gd name="T37" fmla="*/ 336 h 444"/>
                <a:gd name="T38" fmla="*/ 425 w 497"/>
                <a:gd name="T39" fmla="*/ 195 h 444"/>
                <a:gd name="T40" fmla="*/ 425 w 497"/>
                <a:gd name="T41" fmla="*/ 195 h 444"/>
                <a:gd name="T42" fmla="*/ 425 w 497"/>
                <a:gd name="T43" fmla="*/ 124 h 444"/>
                <a:gd name="T44" fmla="*/ 372 w 497"/>
                <a:gd name="T45" fmla="*/ 124 h 444"/>
                <a:gd name="T46" fmla="*/ 372 w 497"/>
                <a:gd name="T47" fmla="*/ 195 h 444"/>
                <a:gd name="T48" fmla="*/ 301 w 497"/>
                <a:gd name="T49" fmla="*/ 195 h 444"/>
                <a:gd name="T50" fmla="*/ 301 w 497"/>
                <a:gd name="T51" fmla="*/ 248 h 444"/>
                <a:gd name="T52" fmla="*/ 372 w 497"/>
                <a:gd name="T53" fmla="*/ 248 h 444"/>
                <a:gd name="T54" fmla="*/ 372 w 497"/>
                <a:gd name="T55" fmla="*/ 319 h 444"/>
                <a:gd name="T56" fmla="*/ 425 w 497"/>
                <a:gd name="T57" fmla="*/ 319 h 444"/>
                <a:gd name="T58" fmla="*/ 425 w 497"/>
                <a:gd name="T59" fmla="*/ 248 h 444"/>
                <a:gd name="T60" fmla="*/ 496 w 497"/>
                <a:gd name="T61" fmla="*/ 248 h 444"/>
                <a:gd name="T62" fmla="*/ 496 w 497"/>
                <a:gd name="T63" fmla="*/ 195 h 444"/>
                <a:gd name="T64" fmla="*/ 425 w 497"/>
                <a:gd name="T65" fmla="*/ 195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7" h="444">
                  <a:moveTo>
                    <a:pt x="310" y="336"/>
                  </a:moveTo>
                  <a:lnTo>
                    <a:pt x="310" y="336"/>
                  </a:lnTo>
                  <a:cubicBezTo>
                    <a:pt x="248" y="310"/>
                    <a:pt x="221" y="292"/>
                    <a:pt x="221" y="257"/>
                  </a:cubicBezTo>
                  <a:cubicBezTo>
                    <a:pt x="221" y="230"/>
                    <a:pt x="239" y="239"/>
                    <a:pt x="248" y="195"/>
                  </a:cubicBezTo>
                  <a:cubicBezTo>
                    <a:pt x="257" y="177"/>
                    <a:pt x="274" y="195"/>
                    <a:pt x="274" y="151"/>
                  </a:cubicBezTo>
                  <a:cubicBezTo>
                    <a:pt x="274" y="133"/>
                    <a:pt x="266" y="133"/>
                    <a:pt x="266" y="133"/>
                  </a:cubicBezTo>
                  <a:cubicBezTo>
                    <a:pt x="266" y="133"/>
                    <a:pt x="274" y="106"/>
                    <a:pt x="274" y="89"/>
                  </a:cubicBezTo>
                  <a:cubicBezTo>
                    <a:pt x="274" y="62"/>
                    <a:pt x="257" y="0"/>
                    <a:pt x="177" y="0"/>
                  </a:cubicBezTo>
                  <a:cubicBezTo>
                    <a:pt x="88" y="0"/>
                    <a:pt x="70" y="62"/>
                    <a:pt x="70" y="89"/>
                  </a:cubicBezTo>
                  <a:cubicBezTo>
                    <a:pt x="70" y="106"/>
                    <a:pt x="79" y="133"/>
                    <a:pt x="79" y="133"/>
                  </a:cubicBezTo>
                  <a:cubicBezTo>
                    <a:pt x="79" y="133"/>
                    <a:pt x="70" y="133"/>
                    <a:pt x="70" y="151"/>
                  </a:cubicBezTo>
                  <a:cubicBezTo>
                    <a:pt x="70" y="195"/>
                    <a:pt x="88" y="177"/>
                    <a:pt x="97" y="195"/>
                  </a:cubicBezTo>
                  <a:cubicBezTo>
                    <a:pt x="106" y="239"/>
                    <a:pt x="123" y="230"/>
                    <a:pt x="123" y="257"/>
                  </a:cubicBezTo>
                  <a:cubicBezTo>
                    <a:pt x="123" y="292"/>
                    <a:pt x="97" y="310"/>
                    <a:pt x="35" y="336"/>
                  </a:cubicBezTo>
                  <a:cubicBezTo>
                    <a:pt x="35" y="336"/>
                    <a:pt x="17" y="336"/>
                    <a:pt x="0" y="345"/>
                  </a:cubicBezTo>
                  <a:cubicBezTo>
                    <a:pt x="0" y="443"/>
                    <a:pt x="0" y="443"/>
                    <a:pt x="0" y="443"/>
                  </a:cubicBezTo>
                  <a:cubicBezTo>
                    <a:pt x="398" y="443"/>
                    <a:pt x="398" y="443"/>
                    <a:pt x="398" y="443"/>
                  </a:cubicBezTo>
                  <a:cubicBezTo>
                    <a:pt x="398" y="443"/>
                    <a:pt x="398" y="408"/>
                    <a:pt x="398" y="399"/>
                  </a:cubicBezTo>
                  <a:cubicBezTo>
                    <a:pt x="398" y="381"/>
                    <a:pt x="372" y="354"/>
                    <a:pt x="310" y="336"/>
                  </a:cubicBezTo>
                  <a:close/>
                  <a:moveTo>
                    <a:pt x="425" y="195"/>
                  </a:moveTo>
                  <a:lnTo>
                    <a:pt x="425" y="195"/>
                  </a:lnTo>
                  <a:cubicBezTo>
                    <a:pt x="425" y="124"/>
                    <a:pt x="425" y="124"/>
                    <a:pt x="425" y="124"/>
                  </a:cubicBezTo>
                  <a:cubicBezTo>
                    <a:pt x="372" y="124"/>
                    <a:pt x="372" y="124"/>
                    <a:pt x="372" y="124"/>
                  </a:cubicBezTo>
                  <a:cubicBezTo>
                    <a:pt x="372" y="195"/>
                    <a:pt x="372" y="195"/>
                    <a:pt x="372" y="195"/>
                  </a:cubicBezTo>
                  <a:cubicBezTo>
                    <a:pt x="301" y="195"/>
                    <a:pt x="301" y="195"/>
                    <a:pt x="301" y="195"/>
                  </a:cubicBezTo>
                  <a:cubicBezTo>
                    <a:pt x="301" y="248"/>
                    <a:pt x="301" y="248"/>
                    <a:pt x="301" y="248"/>
                  </a:cubicBezTo>
                  <a:cubicBezTo>
                    <a:pt x="372" y="248"/>
                    <a:pt x="372" y="248"/>
                    <a:pt x="372" y="248"/>
                  </a:cubicBezTo>
                  <a:cubicBezTo>
                    <a:pt x="372" y="319"/>
                    <a:pt x="372" y="319"/>
                    <a:pt x="372" y="319"/>
                  </a:cubicBezTo>
                  <a:cubicBezTo>
                    <a:pt x="425" y="319"/>
                    <a:pt x="425" y="319"/>
                    <a:pt x="425" y="319"/>
                  </a:cubicBezTo>
                  <a:cubicBezTo>
                    <a:pt x="425" y="248"/>
                    <a:pt x="425" y="248"/>
                    <a:pt x="425" y="248"/>
                  </a:cubicBezTo>
                  <a:cubicBezTo>
                    <a:pt x="496" y="248"/>
                    <a:pt x="496" y="248"/>
                    <a:pt x="496" y="248"/>
                  </a:cubicBezTo>
                  <a:cubicBezTo>
                    <a:pt x="496" y="195"/>
                    <a:pt x="496" y="195"/>
                    <a:pt x="496" y="195"/>
                  </a:cubicBezTo>
                  <a:lnTo>
                    <a:pt x="425" y="1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lIns="68568" tIns="34284" rIns="68568" bIns="34284" anchor="ctr"/>
            <a:lstStyle/>
            <a:p>
              <a:pPr defTabSz="914240">
                <a:defRPr/>
              </a:pPr>
              <a:endParaRPr lang="en-US" sz="1350" dirty="0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3515346" y="3056731"/>
            <a:ext cx="440165" cy="440336"/>
            <a:chOff x="4773496" y="1308000"/>
            <a:chExt cx="752790" cy="753084"/>
          </a:xfrm>
        </p:grpSpPr>
        <p:sp>
          <p:nvSpPr>
            <p:cNvPr id="19" name="Oval 63"/>
            <p:cNvSpPr/>
            <p:nvPr/>
          </p:nvSpPr>
          <p:spPr>
            <a:xfrm>
              <a:off x="4773496" y="1308000"/>
              <a:ext cx="752790" cy="753084"/>
            </a:xfrm>
            <a:prstGeom prst="ellipse">
              <a:avLst/>
            </a:prstGeom>
            <a:solidFill>
              <a:srgbClr val="2E75B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48006" rtlCol="0" anchor="ctr"/>
            <a:lstStyle/>
            <a:p>
              <a:pPr algn="ctr"/>
              <a:endParaRPr lang="en-US" sz="2100" dirty="0">
                <a:latin typeface="Roboto Regular"/>
                <a:cs typeface="Roboto Regular"/>
              </a:endParaRPr>
            </a:p>
          </p:txBody>
        </p:sp>
        <p:sp>
          <p:nvSpPr>
            <p:cNvPr id="64" name="Freeform 79"/>
            <p:cNvSpPr>
              <a:spLocks noChangeArrowheads="1"/>
            </p:cNvSpPr>
            <p:nvPr/>
          </p:nvSpPr>
          <p:spPr bwMode="auto">
            <a:xfrm>
              <a:off x="4900629" y="1438693"/>
              <a:ext cx="496744" cy="502279"/>
            </a:xfrm>
            <a:custGeom>
              <a:avLst/>
              <a:gdLst>
                <a:gd name="T0" fmla="*/ 239 w 479"/>
                <a:gd name="T1" fmla="*/ 0 h 479"/>
                <a:gd name="T2" fmla="*/ 239 w 479"/>
                <a:gd name="T3" fmla="*/ 0 h 479"/>
                <a:gd name="T4" fmla="*/ 0 w 479"/>
                <a:gd name="T5" fmla="*/ 239 h 479"/>
                <a:gd name="T6" fmla="*/ 239 w 479"/>
                <a:gd name="T7" fmla="*/ 478 h 479"/>
                <a:gd name="T8" fmla="*/ 478 w 479"/>
                <a:gd name="T9" fmla="*/ 239 h 479"/>
                <a:gd name="T10" fmla="*/ 239 w 479"/>
                <a:gd name="T11" fmla="*/ 0 h 479"/>
                <a:gd name="T12" fmla="*/ 443 w 479"/>
                <a:gd name="T13" fmla="*/ 239 h 479"/>
                <a:gd name="T14" fmla="*/ 443 w 479"/>
                <a:gd name="T15" fmla="*/ 239 h 479"/>
                <a:gd name="T16" fmla="*/ 399 w 479"/>
                <a:gd name="T17" fmla="*/ 363 h 479"/>
                <a:gd name="T18" fmla="*/ 390 w 479"/>
                <a:gd name="T19" fmla="*/ 328 h 479"/>
                <a:gd name="T20" fmla="*/ 399 w 479"/>
                <a:gd name="T21" fmla="*/ 257 h 479"/>
                <a:gd name="T22" fmla="*/ 372 w 479"/>
                <a:gd name="T23" fmla="*/ 204 h 479"/>
                <a:gd name="T24" fmla="*/ 319 w 479"/>
                <a:gd name="T25" fmla="*/ 178 h 479"/>
                <a:gd name="T26" fmla="*/ 346 w 479"/>
                <a:gd name="T27" fmla="*/ 88 h 479"/>
                <a:gd name="T28" fmla="*/ 293 w 479"/>
                <a:gd name="T29" fmla="*/ 62 h 479"/>
                <a:gd name="T30" fmla="*/ 301 w 479"/>
                <a:gd name="T31" fmla="*/ 53 h 479"/>
                <a:gd name="T32" fmla="*/ 443 w 479"/>
                <a:gd name="T33" fmla="*/ 239 h 479"/>
                <a:gd name="T34" fmla="*/ 212 w 479"/>
                <a:gd name="T35" fmla="*/ 44 h 479"/>
                <a:gd name="T36" fmla="*/ 212 w 479"/>
                <a:gd name="T37" fmla="*/ 44 h 479"/>
                <a:gd name="T38" fmla="*/ 186 w 479"/>
                <a:gd name="T39" fmla="*/ 62 h 479"/>
                <a:gd name="T40" fmla="*/ 150 w 479"/>
                <a:gd name="T41" fmla="*/ 88 h 479"/>
                <a:gd name="T42" fmla="*/ 115 w 479"/>
                <a:gd name="T43" fmla="*/ 133 h 479"/>
                <a:gd name="T44" fmla="*/ 133 w 479"/>
                <a:gd name="T45" fmla="*/ 159 h 479"/>
                <a:gd name="T46" fmla="*/ 177 w 479"/>
                <a:gd name="T47" fmla="*/ 159 h 479"/>
                <a:gd name="T48" fmla="*/ 248 w 479"/>
                <a:gd name="T49" fmla="*/ 239 h 479"/>
                <a:gd name="T50" fmla="*/ 186 w 479"/>
                <a:gd name="T51" fmla="*/ 292 h 479"/>
                <a:gd name="T52" fmla="*/ 177 w 479"/>
                <a:gd name="T53" fmla="*/ 337 h 479"/>
                <a:gd name="T54" fmla="*/ 177 w 479"/>
                <a:gd name="T55" fmla="*/ 390 h 479"/>
                <a:gd name="T56" fmla="*/ 133 w 479"/>
                <a:gd name="T57" fmla="*/ 345 h 479"/>
                <a:gd name="T58" fmla="*/ 124 w 479"/>
                <a:gd name="T59" fmla="*/ 284 h 479"/>
                <a:gd name="T60" fmla="*/ 88 w 479"/>
                <a:gd name="T61" fmla="*/ 239 h 479"/>
                <a:gd name="T62" fmla="*/ 106 w 479"/>
                <a:gd name="T63" fmla="*/ 186 h 479"/>
                <a:gd name="T64" fmla="*/ 53 w 479"/>
                <a:gd name="T65" fmla="*/ 169 h 479"/>
                <a:gd name="T66" fmla="*/ 212 w 479"/>
                <a:gd name="T67" fmla="*/ 44 h 479"/>
                <a:gd name="T68" fmla="*/ 177 w 479"/>
                <a:gd name="T69" fmla="*/ 434 h 479"/>
                <a:gd name="T70" fmla="*/ 177 w 479"/>
                <a:gd name="T71" fmla="*/ 434 h 479"/>
                <a:gd name="T72" fmla="*/ 204 w 479"/>
                <a:gd name="T73" fmla="*/ 416 h 479"/>
                <a:gd name="T74" fmla="*/ 239 w 479"/>
                <a:gd name="T75" fmla="*/ 407 h 479"/>
                <a:gd name="T76" fmla="*/ 293 w 479"/>
                <a:gd name="T77" fmla="*/ 390 h 479"/>
                <a:gd name="T78" fmla="*/ 354 w 479"/>
                <a:gd name="T79" fmla="*/ 407 h 479"/>
                <a:gd name="T80" fmla="*/ 239 w 479"/>
                <a:gd name="T81" fmla="*/ 443 h 479"/>
                <a:gd name="T82" fmla="*/ 177 w 479"/>
                <a:gd name="T83" fmla="*/ 434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79" h="479">
                  <a:moveTo>
                    <a:pt x="239" y="0"/>
                  </a:moveTo>
                  <a:lnTo>
                    <a:pt x="239" y="0"/>
                  </a:lnTo>
                  <a:cubicBezTo>
                    <a:pt x="106" y="0"/>
                    <a:pt x="0" y="106"/>
                    <a:pt x="0" y="239"/>
                  </a:cubicBezTo>
                  <a:cubicBezTo>
                    <a:pt x="0" y="372"/>
                    <a:pt x="106" y="478"/>
                    <a:pt x="239" y="478"/>
                  </a:cubicBezTo>
                  <a:cubicBezTo>
                    <a:pt x="372" y="478"/>
                    <a:pt x="478" y="372"/>
                    <a:pt x="478" y="239"/>
                  </a:cubicBezTo>
                  <a:cubicBezTo>
                    <a:pt x="478" y="106"/>
                    <a:pt x="372" y="0"/>
                    <a:pt x="239" y="0"/>
                  </a:cubicBezTo>
                  <a:close/>
                  <a:moveTo>
                    <a:pt x="443" y="239"/>
                  </a:moveTo>
                  <a:lnTo>
                    <a:pt x="443" y="239"/>
                  </a:lnTo>
                  <a:cubicBezTo>
                    <a:pt x="443" y="292"/>
                    <a:pt x="425" y="328"/>
                    <a:pt x="399" y="363"/>
                  </a:cubicBezTo>
                  <a:cubicBezTo>
                    <a:pt x="390" y="363"/>
                    <a:pt x="381" y="345"/>
                    <a:pt x="390" y="328"/>
                  </a:cubicBezTo>
                  <a:cubicBezTo>
                    <a:pt x="399" y="310"/>
                    <a:pt x="399" y="275"/>
                    <a:pt x="399" y="257"/>
                  </a:cubicBezTo>
                  <a:cubicBezTo>
                    <a:pt x="399" y="239"/>
                    <a:pt x="390" y="204"/>
                    <a:pt x="372" y="204"/>
                  </a:cubicBezTo>
                  <a:cubicBezTo>
                    <a:pt x="346" y="204"/>
                    <a:pt x="337" y="204"/>
                    <a:pt x="319" y="178"/>
                  </a:cubicBezTo>
                  <a:cubicBezTo>
                    <a:pt x="301" y="124"/>
                    <a:pt x="372" y="115"/>
                    <a:pt x="346" y="88"/>
                  </a:cubicBezTo>
                  <a:cubicBezTo>
                    <a:pt x="337" y="80"/>
                    <a:pt x="301" y="115"/>
                    <a:pt x="293" y="62"/>
                  </a:cubicBezTo>
                  <a:lnTo>
                    <a:pt x="301" y="53"/>
                  </a:lnTo>
                  <a:cubicBezTo>
                    <a:pt x="381" y="80"/>
                    <a:pt x="443" y="150"/>
                    <a:pt x="443" y="239"/>
                  </a:cubicBezTo>
                  <a:close/>
                  <a:moveTo>
                    <a:pt x="212" y="44"/>
                  </a:moveTo>
                  <a:lnTo>
                    <a:pt x="212" y="44"/>
                  </a:lnTo>
                  <a:cubicBezTo>
                    <a:pt x="204" y="53"/>
                    <a:pt x="194" y="53"/>
                    <a:pt x="186" y="62"/>
                  </a:cubicBezTo>
                  <a:cubicBezTo>
                    <a:pt x="168" y="80"/>
                    <a:pt x="159" y="71"/>
                    <a:pt x="150" y="88"/>
                  </a:cubicBezTo>
                  <a:cubicBezTo>
                    <a:pt x="141" y="106"/>
                    <a:pt x="115" y="124"/>
                    <a:pt x="115" y="133"/>
                  </a:cubicBezTo>
                  <a:cubicBezTo>
                    <a:pt x="115" y="142"/>
                    <a:pt x="133" y="159"/>
                    <a:pt x="133" y="159"/>
                  </a:cubicBezTo>
                  <a:cubicBezTo>
                    <a:pt x="141" y="150"/>
                    <a:pt x="159" y="150"/>
                    <a:pt x="177" y="159"/>
                  </a:cubicBezTo>
                  <a:cubicBezTo>
                    <a:pt x="186" y="159"/>
                    <a:pt x="275" y="169"/>
                    <a:pt x="248" y="239"/>
                  </a:cubicBezTo>
                  <a:cubicBezTo>
                    <a:pt x="239" y="266"/>
                    <a:pt x="194" y="257"/>
                    <a:pt x="186" y="292"/>
                  </a:cubicBezTo>
                  <a:cubicBezTo>
                    <a:pt x="186" y="301"/>
                    <a:pt x="186" y="328"/>
                    <a:pt x="177" y="337"/>
                  </a:cubicBezTo>
                  <a:cubicBezTo>
                    <a:pt x="177" y="345"/>
                    <a:pt x="186" y="390"/>
                    <a:pt x="177" y="390"/>
                  </a:cubicBezTo>
                  <a:cubicBezTo>
                    <a:pt x="168" y="390"/>
                    <a:pt x="133" y="345"/>
                    <a:pt x="133" y="345"/>
                  </a:cubicBezTo>
                  <a:cubicBezTo>
                    <a:pt x="133" y="337"/>
                    <a:pt x="124" y="310"/>
                    <a:pt x="124" y="284"/>
                  </a:cubicBezTo>
                  <a:cubicBezTo>
                    <a:pt x="124" y="266"/>
                    <a:pt x="88" y="266"/>
                    <a:pt x="88" y="239"/>
                  </a:cubicBezTo>
                  <a:cubicBezTo>
                    <a:pt x="88" y="213"/>
                    <a:pt x="106" y="195"/>
                    <a:pt x="106" y="186"/>
                  </a:cubicBezTo>
                  <a:cubicBezTo>
                    <a:pt x="97" y="169"/>
                    <a:pt x="62" y="169"/>
                    <a:pt x="53" y="169"/>
                  </a:cubicBezTo>
                  <a:cubicBezTo>
                    <a:pt x="80" y="97"/>
                    <a:pt x="141" y="53"/>
                    <a:pt x="212" y="44"/>
                  </a:cubicBezTo>
                  <a:close/>
                  <a:moveTo>
                    <a:pt x="177" y="434"/>
                  </a:moveTo>
                  <a:lnTo>
                    <a:pt x="177" y="434"/>
                  </a:lnTo>
                  <a:cubicBezTo>
                    <a:pt x="186" y="425"/>
                    <a:pt x="186" y="416"/>
                    <a:pt x="204" y="416"/>
                  </a:cubicBezTo>
                  <a:cubicBezTo>
                    <a:pt x="212" y="416"/>
                    <a:pt x="221" y="416"/>
                    <a:pt x="239" y="407"/>
                  </a:cubicBezTo>
                  <a:cubicBezTo>
                    <a:pt x="248" y="407"/>
                    <a:pt x="275" y="398"/>
                    <a:pt x="293" y="390"/>
                  </a:cubicBezTo>
                  <a:cubicBezTo>
                    <a:pt x="310" y="390"/>
                    <a:pt x="346" y="398"/>
                    <a:pt x="354" y="407"/>
                  </a:cubicBezTo>
                  <a:cubicBezTo>
                    <a:pt x="319" y="434"/>
                    <a:pt x="284" y="443"/>
                    <a:pt x="239" y="443"/>
                  </a:cubicBezTo>
                  <a:cubicBezTo>
                    <a:pt x="221" y="443"/>
                    <a:pt x="194" y="443"/>
                    <a:pt x="177" y="4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lIns="68568" tIns="34284" rIns="68568" bIns="34284" anchor="ctr"/>
            <a:lstStyle/>
            <a:p>
              <a:pPr defTabSz="914240">
                <a:defRPr/>
              </a:pPr>
              <a:endParaRPr lang="en-US" sz="1350" dirty="0"/>
            </a:p>
          </p:txBody>
        </p:sp>
      </p:grpSp>
      <p:sp>
        <p:nvSpPr>
          <p:cNvPr id="47" name="Freeform 21"/>
          <p:cNvSpPr>
            <a:spLocks/>
          </p:cNvSpPr>
          <p:nvPr/>
        </p:nvSpPr>
        <p:spPr bwMode="auto">
          <a:xfrm>
            <a:off x="1392497" y="3047680"/>
            <a:ext cx="268182" cy="370274"/>
          </a:xfrm>
          <a:custGeom>
            <a:avLst/>
            <a:gdLst>
              <a:gd name="T0" fmla="*/ 0 w 53"/>
              <a:gd name="T1" fmla="*/ 73 h 73"/>
              <a:gd name="T2" fmla="*/ 53 w 53"/>
              <a:gd name="T3" fmla="*/ 0 h 73"/>
              <a:gd name="T4" fmla="*/ 53 w 53"/>
              <a:gd name="T5" fmla="*/ 65 h 73"/>
              <a:gd name="T6" fmla="*/ 0 w 53"/>
              <a:gd name="T7" fmla="*/ 73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" h="73">
                <a:moveTo>
                  <a:pt x="0" y="73"/>
                </a:moveTo>
                <a:cubicBezTo>
                  <a:pt x="0" y="37"/>
                  <a:pt x="25" y="0"/>
                  <a:pt x="53" y="0"/>
                </a:cubicBezTo>
                <a:cubicBezTo>
                  <a:pt x="53" y="65"/>
                  <a:pt x="53" y="65"/>
                  <a:pt x="53" y="65"/>
                </a:cubicBezTo>
                <a:lnTo>
                  <a:pt x="0" y="73"/>
                </a:lnTo>
                <a:close/>
              </a:path>
            </a:pathLst>
          </a:custGeom>
          <a:solidFill>
            <a:srgbClr val="B9D4ED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latin typeface="Roboto Light"/>
            </a:endParaRPr>
          </a:p>
        </p:txBody>
      </p:sp>
      <p:sp>
        <p:nvSpPr>
          <p:cNvPr id="50" name="Freeform 25"/>
          <p:cNvSpPr>
            <a:spLocks/>
          </p:cNvSpPr>
          <p:nvPr/>
        </p:nvSpPr>
        <p:spPr bwMode="auto">
          <a:xfrm>
            <a:off x="1397790" y="3378146"/>
            <a:ext cx="442508" cy="62194"/>
          </a:xfrm>
          <a:custGeom>
            <a:avLst/>
            <a:gdLst>
              <a:gd name="T0" fmla="*/ 0 w 91"/>
              <a:gd name="T1" fmla="*/ 8 h 13"/>
              <a:gd name="T2" fmla="*/ 53 w 91"/>
              <a:gd name="T3" fmla="*/ 13 h 13"/>
              <a:gd name="T4" fmla="*/ 91 w 91"/>
              <a:gd name="T5" fmla="*/ 10 h 13"/>
              <a:gd name="T6" fmla="*/ 53 w 91"/>
              <a:gd name="T7" fmla="*/ 0 h 13"/>
              <a:gd name="T8" fmla="*/ 0 w 91"/>
              <a:gd name="T9" fmla="*/ 8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" h="13">
                <a:moveTo>
                  <a:pt x="0" y="8"/>
                </a:moveTo>
                <a:cubicBezTo>
                  <a:pt x="13" y="11"/>
                  <a:pt x="32" y="13"/>
                  <a:pt x="53" y="13"/>
                </a:cubicBezTo>
                <a:cubicBezTo>
                  <a:pt x="67" y="13"/>
                  <a:pt x="80" y="12"/>
                  <a:pt x="91" y="10"/>
                </a:cubicBezTo>
                <a:cubicBezTo>
                  <a:pt x="53" y="0"/>
                  <a:pt x="53" y="0"/>
                  <a:pt x="53" y="0"/>
                </a:cubicBezTo>
                <a:lnTo>
                  <a:pt x="0" y="8"/>
                </a:lnTo>
                <a:close/>
              </a:path>
            </a:pathLst>
          </a:custGeom>
          <a:solidFill>
            <a:srgbClr val="B9D4ED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latin typeface="Roboto Light"/>
            </a:endParaRPr>
          </a:p>
        </p:txBody>
      </p:sp>
      <p:sp>
        <p:nvSpPr>
          <p:cNvPr id="51" name="Freeform 39"/>
          <p:cNvSpPr>
            <a:spLocks/>
          </p:cNvSpPr>
          <p:nvPr/>
        </p:nvSpPr>
        <p:spPr bwMode="auto">
          <a:xfrm>
            <a:off x="1653515" y="3047681"/>
            <a:ext cx="179635" cy="379315"/>
          </a:xfrm>
          <a:custGeom>
            <a:avLst/>
            <a:gdLst>
              <a:gd name="T0" fmla="*/ 0 w 38"/>
              <a:gd name="T1" fmla="*/ 0 h 75"/>
              <a:gd name="T2" fmla="*/ 38 w 38"/>
              <a:gd name="T3" fmla="*/ 75 h 75"/>
              <a:gd name="T4" fmla="*/ 0 w 38"/>
              <a:gd name="T5" fmla="*/ 65 h 75"/>
              <a:gd name="T6" fmla="*/ 0 w 38"/>
              <a:gd name="T7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" h="75">
                <a:moveTo>
                  <a:pt x="0" y="0"/>
                </a:moveTo>
                <a:cubicBezTo>
                  <a:pt x="21" y="0"/>
                  <a:pt x="38" y="40"/>
                  <a:pt x="38" y="75"/>
                </a:cubicBezTo>
                <a:cubicBezTo>
                  <a:pt x="0" y="65"/>
                  <a:pt x="0" y="65"/>
                  <a:pt x="0" y="65"/>
                </a:cubicBezTo>
                <a:lnTo>
                  <a:pt x="0" y="0"/>
                </a:lnTo>
                <a:close/>
              </a:path>
            </a:pathLst>
          </a:custGeom>
          <a:solidFill>
            <a:srgbClr val="9DC3E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latin typeface="Roboto Light"/>
            </a:endParaRPr>
          </a:p>
        </p:txBody>
      </p:sp>
      <p:cxnSp>
        <p:nvCxnSpPr>
          <p:cNvPr id="52" name="Straight Arrow Connector 44"/>
          <p:cNvCxnSpPr>
            <a:cxnSpLocks/>
            <a:stCxn id="53" idx="2"/>
          </p:cNvCxnSpPr>
          <p:nvPr/>
        </p:nvCxnSpPr>
        <p:spPr>
          <a:xfrm flipH="1">
            <a:off x="2231246" y="1235126"/>
            <a:ext cx="1276647" cy="1283724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Изображение 29">
            <a:extLst>
              <a:ext uri="{FF2B5EF4-FFF2-40B4-BE49-F238E27FC236}">
                <a16:creationId xmlns:a16="http://schemas.microsoft.com/office/drawing/2014/main" id="{F5F2BAFE-5AA3-4D2C-9593-04236EA681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56" y="4032067"/>
            <a:ext cx="1590438" cy="317642"/>
          </a:xfrm>
          <a:prstGeom prst="rect">
            <a:avLst/>
          </a:prstGeom>
          <a:effectLst>
            <a:glow>
              <a:srgbClr val="B3CDE5"/>
            </a:glow>
            <a:outerShdw blurRad="50800" dist="50800" dir="9600000" algn="ctr" rotWithShape="0">
              <a:srgbClr val="000000"/>
            </a:outerShdw>
          </a:effectLst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DCDBBC43-0433-4ADE-BE36-9AFF5B705DBC}"/>
              </a:ext>
            </a:extLst>
          </p:cNvPr>
          <p:cNvGrpSpPr/>
          <p:nvPr/>
        </p:nvGrpSpPr>
        <p:grpSpPr>
          <a:xfrm>
            <a:off x="3507893" y="1015591"/>
            <a:ext cx="440165" cy="439073"/>
            <a:chOff x="4547035" y="5077424"/>
            <a:chExt cx="752790" cy="750922"/>
          </a:xfrm>
        </p:grpSpPr>
        <p:sp>
          <p:nvSpPr>
            <p:cNvPr id="53" name="Oval 19"/>
            <p:cNvSpPr>
              <a:spLocks noChangeArrowheads="1"/>
            </p:cNvSpPr>
            <p:nvPr/>
          </p:nvSpPr>
          <p:spPr bwMode="auto">
            <a:xfrm>
              <a:off x="4547035" y="5077424"/>
              <a:ext cx="752790" cy="750922"/>
            </a:xfrm>
            <a:prstGeom prst="ellipse">
              <a:avLst/>
            </a:prstGeom>
            <a:solidFill>
              <a:srgbClr val="102A5F"/>
            </a:solidFill>
            <a:ln>
              <a:noFill/>
            </a:ln>
          </p:spPr>
          <p:txBody>
            <a:bodyPr vert="horz" wrap="square" lIns="137132" tIns="68567" rIns="137132" bIns="68567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600" dirty="0">
                <a:solidFill>
                  <a:schemeClr val="bg1"/>
                </a:solidFill>
                <a:latin typeface="Roboto Regular"/>
                <a:cs typeface="Roboto Regular"/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B3D84EE-79AB-4A86-9304-E344E8036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5860" y="5170444"/>
              <a:ext cx="512839" cy="512839"/>
            </a:xfrm>
            <a:prstGeom prst="rect">
              <a:avLst/>
            </a:prstGeom>
          </p:spPr>
        </p:pic>
      </p:grpSp>
      <p:cxnSp>
        <p:nvCxnSpPr>
          <p:cNvPr id="16" name="Straight Arrow Connector 44"/>
          <p:cNvCxnSpPr>
            <a:cxnSpLocks/>
            <a:stCxn id="20" idx="2"/>
          </p:cNvCxnSpPr>
          <p:nvPr/>
        </p:nvCxnSpPr>
        <p:spPr>
          <a:xfrm flipH="1" flipV="1">
            <a:off x="1708462" y="3272995"/>
            <a:ext cx="1806431" cy="994305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/>
          <p:cNvGrpSpPr/>
          <p:nvPr/>
        </p:nvGrpSpPr>
        <p:grpSpPr>
          <a:xfrm>
            <a:off x="3514893" y="4047130"/>
            <a:ext cx="440165" cy="440336"/>
            <a:chOff x="3514891" y="3865660"/>
            <a:chExt cx="440165" cy="440336"/>
          </a:xfrm>
        </p:grpSpPr>
        <p:sp>
          <p:nvSpPr>
            <p:cNvPr id="20" name="Oval 64"/>
            <p:cNvSpPr/>
            <p:nvPr/>
          </p:nvSpPr>
          <p:spPr>
            <a:xfrm>
              <a:off x="3514891" y="3865660"/>
              <a:ext cx="440165" cy="440336"/>
            </a:xfrm>
            <a:prstGeom prst="ellipse">
              <a:avLst/>
            </a:prstGeom>
            <a:solidFill>
              <a:srgbClr val="9DC3E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48006" rtlCol="0" anchor="ctr"/>
            <a:lstStyle/>
            <a:p>
              <a:pPr algn="ctr"/>
              <a:endParaRPr lang="en-US" sz="2100" dirty="0">
                <a:latin typeface="Roboto Regular"/>
                <a:cs typeface="Roboto Regular"/>
              </a:endParaRPr>
            </a:p>
          </p:txBody>
        </p:sp>
        <p:sp>
          <p:nvSpPr>
            <p:cNvPr id="61" name="Freeform 65"/>
            <p:cNvSpPr>
              <a:spLocks noChangeArrowheads="1"/>
            </p:cNvSpPr>
            <p:nvPr/>
          </p:nvSpPr>
          <p:spPr bwMode="auto">
            <a:xfrm>
              <a:off x="3605506" y="3960747"/>
              <a:ext cx="252545" cy="250162"/>
            </a:xfrm>
            <a:custGeom>
              <a:avLst/>
              <a:gdLst>
                <a:gd name="T0" fmla="*/ 381 w 417"/>
                <a:gd name="T1" fmla="*/ 203 h 417"/>
                <a:gd name="T2" fmla="*/ 381 w 417"/>
                <a:gd name="T3" fmla="*/ 203 h 417"/>
                <a:gd name="T4" fmla="*/ 416 w 417"/>
                <a:gd name="T5" fmla="*/ 141 h 417"/>
                <a:gd name="T6" fmla="*/ 408 w 417"/>
                <a:gd name="T7" fmla="*/ 106 h 417"/>
                <a:gd name="T8" fmla="*/ 337 w 417"/>
                <a:gd name="T9" fmla="*/ 79 h 417"/>
                <a:gd name="T10" fmla="*/ 319 w 417"/>
                <a:gd name="T11" fmla="*/ 17 h 417"/>
                <a:gd name="T12" fmla="*/ 275 w 417"/>
                <a:gd name="T13" fmla="*/ 0 h 417"/>
                <a:gd name="T14" fmla="*/ 213 w 417"/>
                <a:gd name="T15" fmla="*/ 35 h 417"/>
                <a:gd name="T16" fmla="*/ 151 w 417"/>
                <a:gd name="T17" fmla="*/ 0 h 417"/>
                <a:gd name="T18" fmla="*/ 107 w 417"/>
                <a:gd name="T19" fmla="*/ 17 h 417"/>
                <a:gd name="T20" fmla="*/ 89 w 417"/>
                <a:gd name="T21" fmla="*/ 79 h 417"/>
                <a:gd name="T22" fmla="*/ 18 w 417"/>
                <a:gd name="T23" fmla="*/ 106 h 417"/>
                <a:gd name="T24" fmla="*/ 0 w 417"/>
                <a:gd name="T25" fmla="*/ 141 h 417"/>
                <a:gd name="T26" fmla="*/ 44 w 417"/>
                <a:gd name="T27" fmla="*/ 203 h 417"/>
                <a:gd name="T28" fmla="*/ 0 w 417"/>
                <a:gd name="T29" fmla="*/ 275 h 417"/>
                <a:gd name="T30" fmla="*/ 18 w 417"/>
                <a:gd name="T31" fmla="*/ 310 h 417"/>
                <a:gd name="T32" fmla="*/ 89 w 417"/>
                <a:gd name="T33" fmla="*/ 328 h 417"/>
                <a:gd name="T34" fmla="*/ 107 w 417"/>
                <a:gd name="T35" fmla="*/ 398 h 417"/>
                <a:gd name="T36" fmla="*/ 151 w 417"/>
                <a:gd name="T37" fmla="*/ 416 h 417"/>
                <a:gd name="T38" fmla="*/ 213 w 417"/>
                <a:gd name="T39" fmla="*/ 372 h 417"/>
                <a:gd name="T40" fmla="*/ 275 w 417"/>
                <a:gd name="T41" fmla="*/ 416 h 417"/>
                <a:gd name="T42" fmla="*/ 319 w 417"/>
                <a:gd name="T43" fmla="*/ 398 h 417"/>
                <a:gd name="T44" fmla="*/ 337 w 417"/>
                <a:gd name="T45" fmla="*/ 328 h 417"/>
                <a:gd name="T46" fmla="*/ 408 w 417"/>
                <a:gd name="T47" fmla="*/ 310 h 417"/>
                <a:gd name="T48" fmla="*/ 416 w 417"/>
                <a:gd name="T49" fmla="*/ 265 h 417"/>
                <a:gd name="T50" fmla="*/ 381 w 417"/>
                <a:gd name="T51" fmla="*/ 203 h 417"/>
                <a:gd name="T52" fmla="*/ 213 w 417"/>
                <a:gd name="T53" fmla="*/ 292 h 417"/>
                <a:gd name="T54" fmla="*/ 213 w 417"/>
                <a:gd name="T55" fmla="*/ 292 h 417"/>
                <a:gd name="T56" fmla="*/ 125 w 417"/>
                <a:gd name="T57" fmla="*/ 203 h 417"/>
                <a:gd name="T58" fmla="*/ 213 w 417"/>
                <a:gd name="T59" fmla="*/ 115 h 417"/>
                <a:gd name="T60" fmla="*/ 301 w 417"/>
                <a:gd name="T61" fmla="*/ 203 h 417"/>
                <a:gd name="T62" fmla="*/ 213 w 417"/>
                <a:gd name="T63" fmla="*/ 292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7" h="417">
                  <a:moveTo>
                    <a:pt x="381" y="203"/>
                  </a:moveTo>
                  <a:lnTo>
                    <a:pt x="381" y="203"/>
                  </a:lnTo>
                  <a:cubicBezTo>
                    <a:pt x="381" y="177"/>
                    <a:pt x="399" y="159"/>
                    <a:pt x="416" y="141"/>
                  </a:cubicBezTo>
                  <a:cubicBezTo>
                    <a:pt x="416" y="132"/>
                    <a:pt x="408" y="115"/>
                    <a:pt x="408" y="106"/>
                  </a:cubicBezTo>
                  <a:cubicBezTo>
                    <a:pt x="372" y="115"/>
                    <a:pt x="354" y="97"/>
                    <a:pt x="337" y="79"/>
                  </a:cubicBezTo>
                  <a:cubicBezTo>
                    <a:pt x="319" y="62"/>
                    <a:pt x="310" y="44"/>
                    <a:pt x="319" y="17"/>
                  </a:cubicBezTo>
                  <a:cubicBezTo>
                    <a:pt x="310" y="9"/>
                    <a:pt x="293" y="0"/>
                    <a:pt x="275" y="0"/>
                  </a:cubicBezTo>
                  <a:cubicBezTo>
                    <a:pt x="266" y="17"/>
                    <a:pt x="240" y="35"/>
                    <a:pt x="213" y="35"/>
                  </a:cubicBezTo>
                  <a:cubicBezTo>
                    <a:pt x="187" y="35"/>
                    <a:pt x="160" y="17"/>
                    <a:pt x="151" y="0"/>
                  </a:cubicBezTo>
                  <a:cubicBezTo>
                    <a:pt x="133" y="0"/>
                    <a:pt x="116" y="9"/>
                    <a:pt x="107" y="17"/>
                  </a:cubicBezTo>
                  <a:cubicBezTo>
                    <a:pt x="116" y="44"/>
                    <a:pt x="107" y="62"/>
                    <a:pt x="89" y="79"/>
                  </a:cubicBezTo>
                  <a:cubicBezTo>
                    <a:pt x="72" y="97"/>
                    <a:pt x="44" y="115"/>
                    <a:pt x="18" y="106"/>
                  </a:cubicBezTo>
                  <a:cubicBezTo>
                    <a:pt x="18" y="115"/>
                    <a:pt x="9" y="132"/>
                    <a:pt x="0" y="141"/>
                  </a:cubicBezTo>
                  <a:cubicBezTo>
                    <a:pt x="27" y="159"/>
                    <a:pt x="44" y="177"/>
                    <a:pt x="44" y="203"/>
                  </a:cubicBezTo>
                  <a:cubicBezTo>
                    <a:pt x="44" y="230"/>
                    <a:pt x="27" y="256"/>
                    <a:pt x="0" y="275"/>
                  </a:cubicBezTo>
                  <a:cubicBezTo>
                    <a:pt x="9" y="283"/>
                    <a:pt x="18" y="301"/>
                    <a:pt x="18" y="310"/>
                  </a:cubicBezTo>
                  <a:cubicBezTo>
                    <a:pt x="44" y="310"/>
                    <a:pt x="72" y="310"/>
                    <a:pt x="89" y="328"/>
                  </a:cubicBezTo>
                  <a:cubicBezTo>
                    <a:pt x="107" y="345"/>
                    <a:pt x="116" y="372"/>
                    <a:pt x="107" y="398"/>
                  </a:cubicBezTo>
                  <a:cubicBezTo>
                    <a:pt x="116" y="407"/>
                    <a:pt x="133" y="407"/>
                    <a:pt x="151" y="416"/>
                  </a:cubicBezTo>
                  <a:cubicBezTo>
                    <a:pt x="160" y="389"/>
                    <a:pt x="187" y="372"/>
                    <a:pt x="213" y="372"/>
                  </a:cubicBezTo>
                  <a:cubicBezTo>
                    <a:pt x="240" y="372"/>
                    <a:pt x="266" y="389"/>
                    <a:pt x="275" y="416"/>
                  </a:cubicBezTo>
                  <a:cubicBezTo>
                    <a:pt x="293" y="407"/>
                    <a:pt x="310" y="407"/>
                    <a:pt x="319" y="398"/>
                  </a:cubicBezTo>
                  <a:cubicBezTo>
                    <a:pt x="310" y="372"/>
                    <a:pt x="319" y="345"/>
                    <a:pt x="337" y="328"/>
                  </a:cubicBezTo>
                  <a:cubicBezTo>
                    <a:pt x="354" y="310"/>
                    <a:pt x="372" y="301"/>
                    <a:pt x="408" y="310"/>
                  </a:cubicBezTo>
                  <a:cubicBezTo>
                    <a:pt x="408" y="292"/>
                    <a:pt x="416" y="283"/>
                    <a:pt x="416" y="265"/>
                  </a:cubicBezTo>
                  <a:cubicBezTo>
                    <a:pt x="399" y="256"/>
                    <a:pt x="381" y="230"/>
                    <a:pt x="381" y="203"/>
                  </a:cubicBezTo>
                  <a:close/>
                  <a:moveTo>
                    <a:pt x="213" y="292"/>
                  </a:moveTo>
                  <a:lnTo>
                    <a:pt x="213" y="292"/>
                  </a:lnTo>
                  <a:cubicBezTo>
                    <a:pt x="160" y="292"/>
                    <a:pt x="125" y="256"/>
                    <a:pt x="125" y="203"/>
                  </a:cubicBezTo>
                  <a:cubicBezTo>
                    <a:pt x="125" y="159"/>
                    <a:pt x="160" y="115"/>
                    <a:pt x="213" y="115"/>
                  </a:cubicBezTo>
                  <a:cubicBezTo>
                    <a:pt x="266" y="115"/>
                    <a:pt x="301" y="159"/>
                    <a:pt x="301" y="203"/>
                  </a:cubicBezTo>
                  <a:cubicBezTo>
                    <a:pt x="301" y="256"/>
                    <a:pt x="266" y="292"/>
                    <a:pt x="213" y="2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lIns="68568" tIns="34284" rIns="68568" bIns="34284" anchor="ctr"/>
            <a:lstStyle/>
            <a:p>
              <a:pPr defTabSz="914240">
                <a:defRPr/>
              </a:pPr>
              <a:endParaRPr lang="en-US" sz="1350" dirty="0"/>
            </a:p>
          </p:txBody>
        </p:sp>
      </p:grp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направления федеральной целевой программы «сфера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3F185D3-82BF-4C11-B967-77EE56A04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1C93-579E-6C4E-B546-83F87C7FE88F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448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043640"/>
            <a:ext cx="8496944" cy="2369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pPr marL="446088" indent="-446088" algn="just">
              <a:spcAft>
                <a:spcPts val="1200"/>
              </a:spcAft>
              <a:buFont typeface="+mj-lt"/>
              <a:buAutoNum type="arabicPeriod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Система ГЛОНАСС – гарантия навигационной безопасности Российской Федерации и основа цифровой трансформации экономики</a:t>
            </a:r>
          </a:p>
          <a:p>
            <a:pPr marL="446088" indent="-446088" algn="just">
              <a:spcAft>
                <a:spcPts val="1200"/>
              </a:spcAft>
              <a:buFont typeface="+mj-lt"/>
              <a:buAutoNum type="arabicPeriod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Транспорт –  ключевой потребитель с одними из самых высоких требований к характеристикам системы ГЛОНАСС</a:t>
            </a:r>
          </a:p>
          <a:p>
            <a:pPr marL="446088" indent="-446088" algn="just">
              <a:spcAft>
                <a:spcPts val="1200"/>
              </a:spcAft>
              <a:buFont typeface="+mj-lt"/>
              <a:buAutoNum type="arabicPeriod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ФЦП «СФЕРА» обеспечит сквозную цифровизацию и полную информационную связность существующих и перспективных навигационных, геоинформационных и телекоммуникационных сервисов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19E3-267A-664C-8E75-35B8F4AF5885}" type="slidenum">
              <a:rPr lang="en-US" smtClean="0"/>
              <a:t>12</a:t>
            </a:fld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603" y="3473804"/>
            <a:ext cx="5832648" cy="308372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7709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2593" y="5330113"/>
            <a:ext cx="2577990" cy="390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1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 ВЛАДИМИРОВИЧ ПУТИН</a:t>
            </a:r>
          </a:p>
          <a:p>
            <a:pPr>
              <a:defRPr/>
            </a:pPr>
            <a:r>
              <a:rPr lang="ru-RU" sz="923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 РОССИЙСКОЙ ФЕДЕРАЦИИ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4" y="1245410"/>
            <a:ext cx="2734053" cy="396741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19E3-267A-664C-8E75-35B8F4AF5885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47864" y="1733564"/>
            <a:ext cx="5472608" cy="3558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123"/>
              </a:lnSpc>
              <a:defRPr/>
            </a:pPr>
            <a:r>
              <a:rPr lang="ru-RU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«Нам необходимо сохранить и преумножить позиции России в мировой космической индустрии, добиться прорывных достижений в изучении космоса, предложить рынку по‑настоящему инновационные технологии и востребованные услуги в космической сфере. </a:t>
            </a:r>
          </a:p>
          <a:p>
            <a:pPr algn="just">
              <a:lnSpc>
                <a:spcPts val="2123"/>
              </a:lnSpc>
              <a:defRPr/>
            </a:pPr>
            <a:endParaRPr lang="ru-RU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123"/>
              </a:lnSpc>
              <a:defRPr/>
            </a:pPr>
            <a:r>
              <a:rPr lang="ru-RU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«Россия, как известно, всегда обладала широкими, подчас уникальными компетенциями в освоении космоса. Сегодня «</a:t>
            </a:r>
            <a:r>
              <a:rPr lang="ru-RU" sz="14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Роскосмосу</a:t>
            </a:r>
            <a:r>
              <a:rPr lang="ru-RU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необходимо добиться прорывных успехов в этой сфере в условиях растущей, при этом, международной конкуренции, укрепить свои позиции.»</a:t>
            </a:r>
          </a:p>
          <a:p>
            <a:pPr algn="r">
              <a:lnSpc>
                <a:spcPts val="2123"/>
              </a:lnSpc>
              <a:defRPr/>
            </a:pPr>
            <a:r>
              <a:rPr lang="ru-RU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ru-RU" sz="1200" b="1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5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560244" cy="849120"/>
          </a:xfrm>
        </p:spPr>
        <p:txBody>
          <a:bodyPr/>
          <a:lstStyle/>
          <a:p>
            <a:r>
              <a:rPr lang="ru-RU" dirty="0"/>
              <a:t>Государственные проекты использования навигационных технологий для обеспечения безопасности на транспорте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19E3-267A-664C-8E75-35B8F4AF5885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70823"/>
              </p:ext>
            </p:extLst>
          </p:nvPr>
        </p:nvGraphicFramePr>
        <p:xfrm>
          <a:off x="425978" y="1275102"/>
          <a:ext cx="8204035" cy="3927656"/>
        </p:xfrm>
        <a:graphic>
          <a:graphicData uri="http://schemas.openxmlformats.org/drawingml/2006/table">
            <a:tbl>
              <a:tblPr bandRow="1">
                <a:tableStyleId>{85BE263C-DBD7-4A20-BB59-AAB30ACAA65A}</a:tableStyleId>
              </a:tblPr>
              <a:tblGrid>
                <a:gridCol w="2415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3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46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06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Система (страна)</a:t>
                      </a:r>
                    </a:p>
                  </a:txBody>
                  <a:tcPr marL="58064" marR="58064" marT="38884" marB="38884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90000"/>
                        </a:lnSpc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Главная цель и охват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системы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64" marR="58064" marT="38884" marB="38884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ввода</a:t>
                      </a:r>
                    </a:p>
                  </a:txBody>
                  <a:tcPr marL="58064" marR="58064" marT="38884" marB="3888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248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eCall</a:t>
                      </a:r>
                      <a:r>
                        <a:rPr lang="ru-RU" sz="1400" b="1" kern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(Евросоюз)</a:t>
                      </a:r>
                    </a:p>
                  </a:txBody>
                  <a:tcPr marL="58064" marR="58064" marT="38884" marB="38884" anchor="ctr"/>
                </a:tc>
                <a:tc>
                  <a:txBody>
                    <a:bodyPr/>
                    <a:lstStyle/>
                    <a:p>
                      <a:pPr marL="630238" indent="-630238" algn="l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tx1"/>
                        </a:buClr>
                        <a:tabLst>
                          <a:tab pos="2333625" algn="l"/>
                        </a:tabLst>
                        <a:defRPr/>
                      </a:pPr>
                      <a:r>
                        <a:rPr lang="ru-RU" sz="1200" b="0" kern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Помощь при ДТП.  Весь автотранспорт</a:t>
                      </a:r>
                    </a:p>
                  </a:txBody>
                  <a:tcPr marL="58064" marR="58064" marT="38884" marB="388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марта 2018 г. </a:t>
                      </a:r>
                    </a:p>
                    <a:p>
                      <a:pPr algn="ctr"/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 </a:t>
                      </a:r>
                    </a:p>
                  </a:txBody>
                  <a:tcPr marL="58064" marR="58064" marT="38884" marB="3888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248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SIMRAV</a:t>
                      </a:r>
                      <a:endParaRPr lang="ru-RU" sz="1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(Бразилия)</a:t>
                      </a:r>
                    </a:p>
                  </a:txBody>
                  <a:tcPr marL="58064" marR="58064" marT="38884" marB="38884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Охрана и поиск.   Весь автотранспорт</a:t>
                      </a:r>
                    </a:p>
                  </a:txBody>
                  <a:tcPr marL="58064" marR="58064" marT="38884" marB="388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2016</a:t>
                      </a:r>
                      <a:r>
                        <a:rPr lang="ru-RU" sz="1600" b="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 </a:t>
                      </a:r>
                    </a:p>
                    <a:p>
                      <a:pPr algn="ctr"/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</a:p>
                  </a:txBody>
                  <a:tcPr marL="58064" marR="58064" marT="38884" marB="3888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248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EDR 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США)</a:t>
                      </a:r>
                    </a:p>
                  </a:txBody>
                  <a:tcPr marL="58064" marR="58064" marT="38884" marB="38884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«Черные ящики».   Весь автотранспорт </a:t>
                      </a:r>
                    </a:p>
                  </a:txBody>
                  <a:tcPr marL="58064" marR="58064" marT="38884" marB="388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2017 г.</a:t>
                      </a:r>
                    </a:p>
                    <a:p>
                      <a:pPr algn="ctr"/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</a:p>
                  </a:txBody>
                  <a:tcPr marL="58064" marR="58064" marT="38884" marB="3888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248">
                <a:tc>
                  <a:txBody>
                    <a:bodyPr/>
                    <a:lstStyle/>
                    <a:p>
                      <a:pPr marL="812800" marR="0" lvl="1" indent="-355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ЭРА-ГЛОНАСС</a:t>
                      </a:r>
                    </a:p>
                    <a:p>
                      <a:pPr marL="812800" marR="0" lvl="1" indent="-355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(Россия)</a:t>
                      </a:r>
                      <a:endParaRPr lang="ru-RU" sz="1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64" marR="58064" marT="38884" marB="38884" anchor="ctr"/>
                </a:tc>
                <a:tc>
                  <a:txBody>
                    <a:bodyPr/>
                    <a:lstStyle/>
                    <a:p>
                      <a:pPr marL="630238" marR="0" indent="-630238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Помощь при ДТП</a:t>
                      </a:r>
                      <a:r>
                        <a:rPr lang="en-US" sz="1200" b="0" kern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200" b="0" kern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Весь </a:t>
                      </a:r>
                      <a:r>
                        <a:rPr lang="ru-RU" sz="1200" b="0" kern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kern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автотранспорт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64" marR="58064" marT="38884" marB="388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01.01.2015 г. </a:t>
                      </a:r>
                    </a:p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6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64" marR="58064" marT="38884" marB="3888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248">
                <a:tc>
                  <a:txBody>
                    <a:bodyPr/>
                    <a:lstStyle/>
                    <a:p>
                      <a:pPr marL="728663" marR="0" lvl="1" indent="-2714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ЭВАК </a:t>
                      </a:r>
                    </a:p>
                    <a:p>
                      <a:pPr marL="728663" marR="0" lvl="1" indent="-2714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(Казахстан)</a:t>
                      </a:r>
                      <a:endParaRPr lang="ru-RU" sz="1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64" marR="58064" marT="38884" marB="3888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Помощь при ДТП</a:t>
                      </a:r>
                      <a:r>
                        <a:rPr lang="en-US" sz="1200" b="0" kern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200" b="0" kern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Весь </a:t>
                      </a:r>
                      <a:r>
                        <a:rPr lang="ru-RU" sz="1200" b="0" kern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kern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автотранспорт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64" marR="58064" marT="38884" marB="388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2016 г. </a:t>
                      </a: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</a:p>
                  </a:txBody>
                  <a:tcPr marL="58064" marR="58064" marT="38884" marB="3888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9248">
                <a:tc>
                  <a:txBody>
                    <a:bodyPr/>
                    <a:lstStyle/>
                    <a:p>
                      <a:pPr marL="728663" marR="0" lvl="1" indent="-2714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ЭРА-РБ </a:t>
                      </a:r>
                    </a:p>
                    <a:p>
                      <a:pPr marL="728663" marR="0" lvl="1" indent="-2714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(Беларусь)</a:t>
                      </a:r>
                      <a:endParaRPr lang="ru-RU" sz="1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64" marR="58064" marT="38884" marB="3888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Помощь при ДТП</a:t>
                      </a:r>
                      <a:r>
                        <a:rPr lang="en-US" sz="1200" b="0" kern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200" b="0" kern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Весь </a:t>
                      </a:r>
                      <a:r>
                        <a:rPr lang="ru-RU" sz="1200" b="0" kern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kern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автотранспорт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64" marR="58064" marT="38884" marB="388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2016 г. </a:t>
                      </a: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</a:p>
                  </a:txBody>
                  <a:tcPr marL="58064" marR="58064" marT="38884" marB="38884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Freeform 31"/>
          <p:cNvSpPr>
            <a:spLocks/>
          </p:cNvSpPr>
          <p:nvPr>
            <p:custDataLst>
              <p:tags r:id="rId1"/>
            </p:custDataLst>
          </p:nvPr>
        </p:nvSpPr>
        <p:spPr bwMode="gray">
          <a:xfrm flipH="1">
            <a:off x="7032992" y="3394749"/>
            <a:ext cx="1728193" cy="738054"/>
          </a:xfrm>
          <a:custGeom>
            <a:avLst/>
            <a:gdLst>
              <a:gd name="T0" fmla="*/ 233773 w 3884"/>
              <a:gd name="T1" fmla="*/ 506572 h 1600"/>
              <a:gd name="T2" fmla="*/ 1818233 w 3884"/>
              <a:gd name="T3" fmla="*/ 544960 h 1600"/>
              <a:gd name="T4" fmla="*/ 2998904 w 3884"/>
              <a:gd name="T5" fmla="*/ 332697 h 1600"/>
              <a:gd name="T6" fmla="*/ 1530936 w 3884"/>
              <a:gd name="T7" fmla="*/ 51560 h 1600"/>
              <a:gd name="T8" fmla="*/ 58246 w 3884"/>
              <a:gd name="T9" fmla="*/ 272480 h 1600"/>
              <a:gd name="T10" fmla="*/ 614736 w 3884"/>
              <a:gd name="T11" fmla="*/ 403451 h 1600"/>
              <a:gd name="T12" fmla="*/ 0 w 3884"/>
              <a:gd name="T13" fmla="*/ 272480 h 1600"/>
              <a:gd name="T14" fmla="*/ 1535659 w 3884"/>
              <a:gd name="T15" fmla="*/ 25592 h 1600"/>
              <a:gd name="T16" fmla="*/ 3052427 w 3884"/>
              <a:gd name="T17" fmla="*/ 332697 h 1600"/>
              <a:gd name="T18" fmla="*/ 1791471 w 3884"/>
              <a:gd name="T19" fmla="*/ 573187 h 1600"/>
              <a:gd name="T20" fmla="*/ 233773 w 3884"/>
              <a:gd name="T21" fmla="*/ 506572 h 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884"/>
              <a:gd name="T34" fmla="*/ 0 h 1600"/>
              <a:gd name="T35" fmla="*/ 3884 w 3884"/>
              <a:gd name="T36" fmla="*/ 1600 h 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884" h="1600">
                <a:moveTo>
                  <a:pt x="297" y="1346"/>
                </a:moveTo>
                <a:cubicBezTo>
                  <a:pt x="918" y="1523"/>
                  <a:pt x="1726" y="1533"/>
                  <a:pt x="2310" y="1448"/>
                </a:cubicBezTo>
                <a:cubicBezTo>
                  <a:pt x="3125" y="1334"/>
                  <a:pt x="3798" y="1192"/>
                  <a:pt x="3810" y="884"/>
                </a:cubicBezTo>
                <a:cubicBezTo>
                  <a:pt x="3822" y="576"/>
                  <a:pt x="3114" y="204"/>
                  <a:pt x="1945" y="137"/>
                </a:cubicBezTo>
                <a:cubicBezTo>
                  <a:pt x="645" y="63"/>
                  <a:pt x="74" y="564"/>
                  <a:pt x="74" y="724"/>
                </a:cubicBezTo>
                <a:cubicBezTo>
                  <a:pt x="74" y="884"/>
                  <a:pt x="394" y="1032"/>
                  <a:pt x="781" y="1072"/>
                </a:cubicBezTo>
                <a:cubicBezTo>
                  <a:pt x="280" y="1135"/>
                  <a:pt x="0" y="912"/>
                  <a:pt x="0" y="724"/>
                </a:cubicBezTo>
                <a:cubicBezTo>
                  <a:pt x="0" y="536"/>
                  <a:pt x="473" y="0"/>
                  <a:pt x="1951" y="68"/>
                </a:cubicBezTo>
                <a:cubicBezTo>
                  <a:pt x="2863" y="110"/>
                  <a:pt x="3884" y="433"/>
                  <a:pt x="3878" y="884"/>
                </a:cubicBezTo>
                <a:cubicBezTo>
                  <a:pt x="3872" y="1335"/>
                  <a:pt x="2873" y="1446"/>
                  <a:pt x="2276" y="1523"/>
                </a:cubicBezTo>
                <a:cubicBezTo>
                  <a:pt x="1679" y="1600"/>
                  <a:pt x="553" y="1580"/>
                  <a:pt x="297" y="1346"/>
                </a:cubicBezTo>
                <a:close/>
              </a:path>
            </a:pathLst>
          </a:custGeom>
          <a:solidFill>
            <a:srgbClr val="31859C"/>
          </a:solidFill>
          <a:ln w="3175">
            <a:noFill/>
            <a:round/>
            <a:headEnd/>
            <a:tailEnd/>
          </a:ln>
        </p:spPr>
        <p:txBody>
          <a:bodyPr tIns="68580" bIns="68580" anchor="ctr"/>
          <a:lstStyle/>
          <a:p>
            <a:endParaRPr lang="ru-RU" sz="1350" dirty="0"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5978" y="5615584"/>
            <a:ext cx="8204035" cy="92333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/>
              <a:t>Россия – первая страна в мире, реализовавшая государственный проект использования спутниковой навигации для обеспечения безопасности на автомобильном транспорте </a:t>
            </a:r>
            <a:endParaRPr lang="ru-RU" dirty="0"/>
          </a:p>
        </p:txBody>
      </p:sp>
      <p:pic>
        <p:nvPicPr>
          <p:cNvPr id="10" name="Picture 3" descr="D:\с компа\НИС\СТРАТЕГИЯ\ВВП к 10 сентября\версии к 7 сентября\200px-Flag_of_Europe_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01669"/>
            <a:ext cx="628427" cy="38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79" descr="800px-Flag_of_Russia_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778" y="3609627"/>
            <a:ext cx="613531" cy="35553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с компа\НИС\СТРАТЕГИЯ\ВВП к 10 сентября\версии к 7 сентября\135px-Flag_of_Brazil_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121" y="2447131"/>
            <a:ext cx="623074" cy="42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File:Flag of Kazakhstan.sv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4180428"/>
            <a:ext cx="608629" cy="351138"/>
          </a:xfrm>
          <a:prstGeom prst="rect">
            <a:avLst/>
          </a:prstGeom>
          <a:noFill/>
        </p:spPr>
      </p:pic>
      <p:pic>
        <p:nvPicPr>
          <p:cNvPr id="14" name="Picture 8" descr="File:Flag of Belarus.sv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753263"/>
            <a:ext cx="612604" cy="33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D:\с компа\НИС\СТРАТЕГИЯ\ВВП к 10 сентября\версии к 7 сентября\135px-Flag_of_the_United_States_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047907"/>
            <a:ext cx="618862" cy="34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13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712" y="2718787"/>
            <a:ext cx="1110390" cy="21570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cap="none" dirty="0" smtClean="0"/>
              <a:t>ЭВОЛЮЦИЯ СИСТЕМЫ ГЛОНАСС</a:t>
            </a:r>
            <a:endParaRPr lang="ru-RU" cap="none" dirty="0"/>
          </a:p>
        </p:txBody>
      </p:sp>
      <p:pic>
        <p:nvPicPr>
          <p:cNvPr id="92" name="Рисунок 9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9810" flipH="1">
            <a:off x="1041543" y="1971004"/>
            <a:ext cx="983665" cy="529444"/>
          </a:xfrm>
          <a:prstGeom prst="rect">
            <a:avLst/>
          </a:prstGeom>
        </p:spPr>
      </p:pic>
      <p:pic>
        <p:nvPicPr>
          <p:cNvPr id="96" name="Рисунок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9447">
            <a:off x="1063807" y="1109849"/>
            <a:ext cx="1092732" cy="73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Прямая со стрелкой 36"/>
          <p:cNvCxnSpPr/>
          <p:nvPr/>
        </p:nvCxnSpPr>
        <p:spPr>
          <a:xfrm>
            <a:off x="590459" y="5805834"/>
            <a:ext cx="8302023" cy="0"/>
          </a:xfrm>
          <a:prstGeom prst="straightConnector1">
            <a:avLst/>
          </a:prstGeom>
          <a:ln w="31750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>
            <a:stCxn id="54" idx="1"/>
          </p:cNvCxnSpPr>
          <p:nvPr/>
        </p:nvCxnSpPr>
        <p:spPr>
          <a:xfrm flipH="1">
            <a:off x="904058" y="1106277"/>
            <a:ext cx="22583" cy="4680000"/>
          </a:xfrm>
          <a:prstGeom prst="line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72"/>
          <p:cNvSpPr txBox="1">
            <a:spLocks noChangeArrowheads="1"/>
          </p:cNvSpPr>
          <p:nvPr/>
        </p:nvSpPr>
        <p:spPr bwMode="auto">
          <a:xfrm>
            <a:off x="612354" y="5809934"/>
            <a:ext cx="6285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rgbClr val="595959"/>
                </a:solidFill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52" name="TextBox 75"/>
          <p:cNvSpPr txBox="1">
            <a:spLocks noChangeArrowheads="1"/>
          </p:cNvSpPr>
          <p:nvPr/>
        </p:nvSpPr>
        <p:spPr bwMode="auto">
          <a:xfrm>
            <a:off x="5949101" y="5826750"/>
            <a:ext cx="6399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rgbClr val="595959"/>
                </a:solidFill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54" name="Прямоугольник 19"/>
          <p:cNvSpPr>
            <a:spLocks noChangeArrowheads="1"/>
          </p:cNvSpPr>
          <p:nvPr/>
        </p:nvSpPr>
        <p:spPr bwMode="auto">
          <a:xfrm>
            <a:off x="926641" y="983936"/>
            <a:ext cx="1544013" cy="2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КА «</a:t>
            </a:r>
            <a:r>
              <a:rPr lang="ru-RU" altLang="ru-RU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Глонасс</a:t>
            </a:r>
            <a:r>
              <a:rPr lang="ru-RU" alt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-М» </a:t>
            </a:r>
            <a:endParaRPr lang="en-US" alt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75"/>
          <p:cNvSpPr txBox="1">
            <a:spLocks noChangeArrowheads="1"/>
          </p:cNvSpPr>
          <p:nvPr/>
        </p:nvSpPr>
        <p:spPr bwMode="auto">
          <a:xfrm>
            <a:off x="7858404" y="5816043"/>
            <a:ext cx="6399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rgbClr val="595959"/>
                </a:solidFill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19E3-267A-664C-8E75-35B8F4AF5885}" type="slidenum">
              <a:rPr lang="en-US" smtClean="0"/>
              <a:t>4</a:t>
            </a:fld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469852" y="6197506"/>
            <a:ext cx="7866039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/>
              <a:t>Система ГЛОНАСС – основа национальной цифровой экономики</a:t>
            </a:r>
          </a:p>
        </p:txBody>
      </p:sp>
      <p:sp>
        <p:nvSpPr>
          <p:cNvPr id="63" name="Прямоугольник 19"/>
          <p:cNvSpPr>
            <a:spLocks noChangeArrowheads="1"/>
          </p:cNvSpPr>
          <p:nvPr/>
        </p:nvSpPr>
        <p:spPr bwMode="auto">
          <a:xfrm>
            <a:off x="915349" y="1654958"/>
            <a:ext cx="2093843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 летных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испытаний КА «</a:t>
            </a:r>
            <a:r>
              <a:rPr lang="ru-RU" altLang="ru-RU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Глонасс</a:t>
            </a:r>
            <a:r>
              <a:rPr lang="ru-RU" alt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-К»</a:t>
            </a:r>
            <a:endParaRPr lang="en-US" alt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 flipH="1">
            <a:off x="6272447" y="1089240"/>
            <a:ext cx="22583" cy="4716000"/>
          </a:xfrm>
          <a:prstGeom prst="line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Прямоугольник 19"/>
          <p:cNvSpPr>
            <a:spLocks noChangeArrowheads="1"/>
          </p:cNvSpPr>
          <p:nvPr/>
        </p:nvSpPr>
        <p:spPr bwMode="auto">
          <a:xfrm>
            <a:off x="6909764" y="909856"/>
            <a:ext cx="1358064" cy="54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 летных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испытаний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 «Глонасс-К2»</a:t>
            </a:r>
            <a:endParaRPr lang="en-US" alt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77495" y="1066903"/>
            <a:ext cx="108000" cy="108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879180" y="1723299"/>
            <a:ext cx="108000" cy="108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8135654" y="970449"/>
            <a:ext cx="108000" cy="108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TextBox 72"/>
          <p:cNvSpPr txBox="1">
            <a:spLocks noChangeArrowheads="1"/>
          </p:cNvSpPr>
          <p:nvPr/>
        </p:nvSpPr>
        <p:spPr bwMode="auto">
          <a:xfrm>
            <a:off x="2976039" y="5809934"/>
            <a:ext cx="6399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rgbClr val="595959"/>
                </a:solidFill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69" name="TextBox 72"/>
          <p:cNvSpPr txBox="1">
            <a:spLocks noChangeArrowheads="1"/>
          </p:cNvSpPr>
          <p:nvPr/>
        </p:nvSpPr>
        <p:spPr bwMode="auto">
          <a:xfrm>
            <a:off x="3872218" y="5809934"/>
            <a:ext cx="6399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rgbClr val="595959"/>
                </a:solidFill>
                <a:cs typeface="Arial" panose="020B0604020202020204" pitchFamily="34" charset="0"/>
              </a:rPr>
              <a:t>2016</a:t>
            </a:r>
          </a:p>
        </p:txBody>
      </p:sp>
      <p:cxnSp>
        <p:nvCxnSpPr>
          <p:cNvPr id="70" name="Прямая соединительная линия 69"/>
          <p:cNvCxnSpPr/>
          <p:nvPr/>
        </p:nvCxnSpPr>
        <p:spPr>
          <a:xfrm>
            <a:off x="4156240" y="5119072"/>
            <a:ext cx="14046" cy="686192"/>
          </a:xfrm>
          <a:prstGeom prst="line">
            <a:avLst/>
          </a:prstGeom>
          <a:ln w="25400">
            <a:solidFill>
              <a:srgbClr val="00894C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3275255" y="4489561"/>
            <a:ext cx="19685" cy="1315705"/>
          </a:xfrm>
          <a:prstGeom prst="line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vladimport.ru/wp-content/uploads/2017/11/era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04146" y="5022163"/>
            <a:ext cx="1951164" cy="49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log.stavtrack.ru/wp-content/uploads/2016/03/logo_platon_gorizont_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989" y="4453656"/>
            <a:ext cx="1536457" cy="51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Прямоугольник 19"/>
          <p:cNvSpPr>
            <a:spLocks noChangeArrowheads="1"/>
          </p:cNvSpPr>
          <p:nvPr/>
        </p:nvSpPr>
        <p:spPr bwMode="auto">
          <a:xfrm>
            <a:off x="4826798" y="2718785"/>
            <a:ext cx="872687" cy="29430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 algn="r">
              <a:lnSpc>
                <a:spcPct val="90000"/>
              </a:lnSpc>
            </a:pPr>
            <a:r>
              <a:rPr lang="ru-RU" altLang="ru-RU" sz="1600" b="1" dirty="0">
                <a:solidFill>
                  <a:srgbClr val="3185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млн</a:t>
            </a:r>
            <a:endParaRPr lang="en-US" altLang="ru-RU" sz="1600" b="1" dirty="0">
              <a:solidFill>
                <a:srgbClr val="3185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4D3F4CAB-6FDC-41CD-82A9-B889F4DF2F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0615" y="3137263"/>
            <a:ext cx="383492" cy="383492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7496141B-4EC0-4FB1-8704-7E2EEAAE479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7933" y="2813427"/>
            <a:ext cx="386729" cy="38672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2" y="3861050"/>
            <a:ext cx="720065" cy="731533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>
            <a:off x="904058" y="3006791"/>
            <a:ext cx="4768427" cy="436274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0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2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млн                 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оснащение смартфонов</a:t>
            </a:r>
          </a:p>
        </p:txBody>
      </p:sp>
      <p:sp>
        <p:nvSpPr>
          <p:cNvPr id="40" name="Прямоугольник 19"/>
          <p:cNvSpPr>
            <a:spLocks noChangeArrowheads="1"/>
          </p:cNvSpPr>
          <p:nvPr/>
        </p:nvSpPr>
        <p:spPr bwMode="auto">
          <a:xfrm>
            <a:off x="4785024" y="3706861"/>
            <a:ext cx="872687" cy="29430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 algn="r">
              <a:lnSpc>
                <a:spcPct val="90000"/>
              </a:lnSpc>
            </a:pPr>
            <a:r>
              <a:rPr lang="ru-RU" alt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4 млн</a:t>
            </a:r>
            <a:endParaRPr lang="en-US" altLang="ru-RU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трелка вправо 41"/>
          <p:cNvSpPr/>
          <p:nvPr/>
        </p:nvSpPr>
        <p:spPr>
          <a:xfrm>
            <a:off x="906881" y="4004895"/>
            <a:ext cx="4757887" cy="436274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0000">
                <a:srgbClr val="96DCF2"/>
              </a:gs>
              <a:gs pos="100000">
                <a:srgbClr val="0FA9EA"/>
              </a:gs>
            </a:gsLst>
            <a:lin ang="2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тыс.      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навигационные терминалы</a:t>
            </a:r>
          </a:p>
        </p:txBody>
      </p:sp>
      <p:sp>
        <p:nvSpPr>
          <p:cNvPr id="43" name="Стрелка вправо 42"/>
          <p:cNvSpPr/>
          <p:nvPr/>
        </p:nvSpPr>
        <p:spPr>
          <a:xfrm>
            <a:off x="907781" y="5043431"/>
            <a:ext cx="3028291" cy="436274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7000">
                <a:srgbClr val="00894C"/>
              </a:gs>
              <a:gs pos="100000">
                <a:srgbClr val="00894C"/>
              </a:gs>
            </a:gsLst>
            <a:lin ang="2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трелка вправо 43"/>
          <p:cNvSpPr/>
          <p:nvPr/>
        </p:nvSpPr>
        <p:spPr>
          <a:xfrm>
            <a:off x="907714" y="4485491"/>
            <a:ext cx="2196275" cy="436274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7000">
                <a:schemeClr val="bg1">
                  <a:lumMod val="50000"/>
                </a:schemeClr>
              </a:gs>
              <a:gs pos="100000">
                <a:srgbClr val="565658"/>
              </a:gs>
            </a:gsLst>
            <a:lin ang="2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Прямая соединительная линия 44"/>
          <p:cNvCxnSpPr>
            <a:stCxn id="67" idx="4"/>
          </p:cNvCxnSpPr>
          <p:nvPr/>
        </p:nvCxnSpPr>
        <p:spPr>
          <a:xfrm flipH="1">
            <a:off x="8167072" y="1078451"/>
            <a:ext cx="22582" cy="4717177"/>
          </a:xfrm>
          <a:prstGeom prst="line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Picture 3" descr="E:\Тимофеев\КА\НЕЗАВИСИМОСТЬ\ГЛОНАСС-К2_с №24 Альтернативный 1_v2 (07.11.2016)\Прочее\Презентация по выбору ККС Глонасс-К2 с №24л\рисунки\ka alt rab bez an.jp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35756">
            <a:off x="7261289" y="613106"/>
            <a:ext cx="1873352" cy="199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1" y="1428936"/>
            <a:ext cx="1149821" cy="223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8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ТЕКУЩЕЕ СОСТОЯНИЕ СИСТЕМЫ ГЛОНАСС </a:t>
            </a:r>
            <a:endParaRPr lang="ru-RU" dirty="0"/>
          </a:p>
        </p:txBody>
      </p:sp>
      <p:sp>
        <p:nvSpPr>
          <p:cNvPr id="99" name="Line 15"/>
          <p:cNvSpPr>
            <a:spLocks noChangeShapeType="1"/>
          </p:cNvSpPr>
          <p:nvPr/>
        </p:nvSpPr>
        <p:spPr bwMode="auto">
          <a:xfrm flipV="1">
            <a:off x="1087731" y="2611551"/>
            <a:ext cx="2057782" cy="0"/>
          </a:xfrm>
          <a:prstGeom prst="line">
            <a:avLst/>
          </a:prstGeom>
          <a:noFill/>
          <a:ln w="6350" cap="rnd">
            <a:solidFill>
              <a:schemeClr val="bg2"/>
            </a:solidFill>
            <a:prstDash val="sysDot"/>
            <a:round/>
            <a:headEnd/>
            <a:tailEnd/>
          </a:ln>
          <a:effectLst/>
          <a:extLst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358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Line 9"/>
          <p:cNvSpPr>
            <a:spLocks noChangeShapeType="1"/>
          </p:cNvSpPr>
          <p:nvPr/>
        </p:nvSpPr>
        <p:spPr bwMode="auto">
          <a:xfrm flipV="1">
            <a:off x="1320403" y="2052490"/>
            <a:ext cx="1988282" cy="0"/>
          </a:xfrm>
          <a:prstGeom prst="line">
            <a:avLst/>
          </a:prstGeom>
          <a:noFill/>
          <a:ln w="6350" cap="rnd">
            <a:solidFill>
              <a:schemeClr val="bg2"/>
            </a:solidFill>
            <a:prstDash val="sysDot"/>
            <a:round/>
            <a:headEnd/>
            <a:tailEnd/>
          </a:ln>
          <a:effectLst/>
          <a:extLst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358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Line 10"/>
          <p:cNvSpPr>
            <a:spLocks noChangeShapeType="1"/>
          </p:cNvSpPr>
          <p:nvPr/>
        </p:nvSpPr>
        <p:spPr bwMode="auto">
          <a:xfrm>
            <a:off x="1826537" y="1767636"/>
            <a:ext cx="1976196" cy="0"/>
          </a:xfrm>
          <a:prstGeom prst="line">
            <a:avLst/>
          </a:prstGeom>
          <a:noFill/>
          <a:ln w="6350" cap="rnd">
            <a:solidFill>
              <a:schemeClr val="bg2"/>
            </a:solidFill>
            <a:prstDash val="sysDot"/>
            <a:round/>
            <a:headEnd/>
            <a:tailEnd/>
          </a:ln>
          <a:effectLst/>
          <a:extLst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358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Line 11"/>
          <p:cNvSpPr>
            <a:spLocks noChangeShapeType="1"/>
          </p:cNvSpPr>
          <p:nvPr/>
        </p:nvSpPr>
        <p:spPr bwMode="auto">
          <a:xfrm flipV="1">
            <a:off x="1587826" y="1490768"/>
            <a:ext cx="2000369" cy="0"/>
          </a:xfrm>
          <a:prstGeom prst="line">
            <a:avLst/>
          </a:prstGeom>
          <a:noFill/>
          <a:ln w="6350" cap="rnd">
            <a:solidFill>
              <a:schemeClr val="bg2"/>
            </a:solidFill>
            <a:prstDash val="sysDot"/>
            <a:round/>
            <a:headEnd/>
            <a:tailEnd/>
          </a:ln>
          <a:effectLst/>
          <a:extLst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358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Line 13"/>
          <p:cNvSpPr>
            <a:spLocks noChangeShapeType="1"/>
          </p:cNvSpPr>
          <p:nvPr/>
        </p:nvSpPr>
        <p:spPr bwMode="auto">
          <a:xfrm>
            <a:off x="968373" y="3169279"/>
            <a:ext cx="1983750" cy="0"/>
          </a:xfrm>
          <a:prstGeom prst="line">
            <a:avLst/>
          </a:prstGeom>
          <a:noFill/>
          <a:ln w="6350" cap="rnd">
            <a:solidFill>
              <a:schemeClr val="bg2"/>
            </a:solidFill>
            <a:prstDash val="sysDot"/>
            <a:round/>
            <a:headEnd/>
            <a:tailEnd/>
          </a:ln>
          <a:effectLst/>
          <a:extLst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358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Line 14"/>
          <p:cNvSpPr>
            <a:spLocks noChangeShapeType="1"/>
          </p:cNvSpPr>
          <p:nvPr/>
        </p:nvSpPr>
        <p:spPr bwMode="auto">
          <a:xfrm flipV="1">
            <a:off x="1587823" y="2333350"/>
            <a:ext cx="1988282" cy="0"/>
          </a:xfrm>
          <a:prstGeom prst="line">
            <a:avLst/>
          </a:prstGeom>
          <a:noFill/>
          <a:ln w="6350" cap="rnd">
            <a:solidFill>
              <a:schemeClr val="bg2"/>
            </a:solidFill>
            <a:prstDash val="sysDot"/>
            <a:round/>
            <a:headEnd/>
            <a:tailEnd/>
          </a:ln>
          <a:effectLst/>
          <a:extLst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358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Line 16"/>
          <p:cNvSpPr>
            <a:spLocks noChangeShapeType="1"/>
          </p:cNvSpPr>
          <p:nvPr/>
        </p:nvSpPr>
        <p:spPr bwMode="auto">
          <a:xfrm>
            <a:off x="1296230" y="2889749"/>
            <a:ext cx="1985260" cy="0"/>
          </a:xfrm>
          <a:prstGeom prst="line">
            <a:avLst/>
          </a:prstGeom>
          <a:noFill/>
          <a:ln w="6350" cap="rnd">
            <a:solidFill>
              <a:schemeClr val="bg2"/>
            </a:solidFill>
            <a:prstDash val="sysDot"/>
            <a:round/>
            <a:headEnd/>
            <a:tailEnd/>
          </a:ln>
          <a:effectLst/>
          <a:extLst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358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2211659" y="935703"/>
            <a:ext cx="837738" cy="2506453"/>
            <a:chOff x="1671086" y="711923"/>
            <a:chExt cx="864004" cy="2585039"/>
          </a:xfrm>
        </p:grpSpPr>
        <p:sp>
          <p:nvSpPr>
            <p:cNvPr id="106" name="Овал 105"/>
            <p:cNvSpPr/>
            <p:nvPr/>
          </p:nvSpPr>
          <p:spPr bwMode="auto">
            <a:xfrm rot="1046236">
              <a:off x="1882608" y="711923"/>
              <a:ext cx="469025" cy="2585039"/>
            </a:xfrm>
            <a:prstGeom prst="ellipse">
              <a:avLst/>
            </a:prstGeom>
            <a:gradFill>
              <a:gsLst>
                <a:gs pos="2000">
                  <a:schemeClr val="bg1"/>
                </a:gs>
                <a:gs pos="47000">
                  <a:schemeClr val="accent3">
                    <a:lumMod val="60000"/>
                    <a:lumOff val="40000"/>
                  </a:schemeClr>
                </a:gs>
                <a:gs pos="100000">
                  <a:schemeClr val="bg1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1358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7" name="Прямая со стрелкой 106"/>
            <p:cNvCxnSpPr/>
            <p:nvPr/>
          </p:nvCxnSpPr>
          <p:spPr bwMode="auto">
            <a:xfrm flipH="1">
              <a:off x="2511717" y="1255564"/>
              <a:ext cx="23373" cy="90607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 стрелкой 107"/>
            <p:cNvCxnSpPr/>
            <p:nvPr/>
          </p:nvCxnSpPr>
          <p:spPr bwMode="auto">
            <a:xfrm flipV="1">
              <a:off x="1671086" y="2698409"/>
              <a:ext cx="23374" cy="89234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Группа 9"/>
          <p:cNvGrpSpPr/>
          <p:nvPr/>
        </p:nvGrpSpPr>
        <p:grpSpPr>
          <a:xfrm>
            <a:off x="754159" y="935703"/>
            <a:ext cx="805969" cy="2506453"/>
            <a:chOff x="709391" y="711923"/>
            <a:chExt cx="831239" cy="2585039"/>
          </a:xfrm>
        </p:grpSpPr>
        <p:sp>
          <p:nvSpPr>
            <p:cNvPr id="109" name="Овал 108"/>
            <p:cNvSpPr/>
            <p:nvPr/>
          </p:nvSpPr>
          <p:spPr bwMode="auto">
            <a:xfrm rot="1046236">
              <a:off x="897125" y="711923"/>
              <a:ext cx="472141" cy="2585039"/>
            </a:xfrm>
            <a:prstGeom prst="ellipse">
              <a:avLst/>
            </a:prstGeom>
            <a:gradFill>
              <a:gsLst>
                <a:gs pos="2000">
                  <a:schemeClr val="bg1">
                    <a:lumMod val="0"/>
                    <a:lumOff val="100000"/>
                  </a:schemeClr>
                </a:gs>
                <a:gs pos="47000">
                  <a:srgbClr val="FDE9D9">
                    <a:lumMod val="94000"/>
                    <a:alpha val="92000"/>
                  </a:srgbClr>
                </a:gs>
                <a:gs pos="10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ln>
              <a:solidFill>
                <a:srgbClr val="E6A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1358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0" name="Прямая со стрелкой 109"/>
            <p:cNvCxnSpPr/>
            <p:nvPr/>
          </p:nvCxnSpPr>
          <p:spPr bwMode="auto">
            <a:xfrm flipH="1">
              <a:off x="1517256" y="1248700"/>
              <a:ext cx="23374" cy="89234"/>
            </a:xfrm>
            <a:prstGeom prst="straightConnector1">
              <a:avLst/>
            </a:prstGeom>
            <a:ln w="25400">
              <a:solidFill>
                <a:srgbClr val="E6AF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 стрелкой 110"/>
            <p:cNvCxnSpPr/>
            <p:nvPr/>
          </p:nvCxnSpPr>
          <p:spPr bwMode="auto">
            <a:xfrm flipV="1">
              <a:off x="709391" y="2624352"/>
              <a:ext cx="23373" cy="89234"/>
            </a:xfrm>
            <a:prstGeom prst="straightConnector1">
              <a:avLst/>
            </a:prstGeom>
            <a:ln w="25400">
              <a:solidFill>
                <a:srgbClr val="E6AF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Группа 7"/>
          <p:cNvGrpSpPr/>
          <p:nvPr/>
        </p:nvGrpSpPr>
        <p:grpSpPr>
          <a:xfrm>
            <a:off x="3739020" y="935703"/>
            <a:ext cx="825717" cy="2506453"/>
            <a:chOff x="2737502" y="711923"/>
            <a:chExt cx="851606" cy="2585039"/>
          </a:xfrm>
        </p:grpSpPr>
        <p:sp>
          <p:nvSpPr>
            <p:cNvPr id="112" name="Овал 111"/>
            <p:cNvSpPr/>
            <p:nvPr/>
          </p:nvSpPr>
          <p:spPr bwMode="auto">
            <a:xfrm rot="1046236">
              <a:off x="2943851" y="711923"/>
              <a:ext cx="470584" cy="2585039"/>
            </a:xfrm>
            <a:prstGeom prst="ellipse">
              <a:avLst/>
            </a:prstGeom>
            <a:gradFill>
              <a:gsLst>
                <a:gs pos="2000">
                  <a:schemeClr val="bg1">
                    <a:lumMod val="0"/>
                    <a:lumOff val="100000"/>
                  </a:schemeClr>
                </a:gs>
                <a:gs pos="47000">
                  <a:srgbClr val="B6DDE8">
                    <a:alpha val="91765"/>
                  </a:srgbClr>
                </a:gs>
                <a:gs pos="10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1358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3" name="Прямая со стрелкой 112"/>
            <p:cNvCxnSpPr/>
            <p:nvPr/>
          </p:nvCxnSpPr>
          <p:spPr bwMode="auto">
            <a:xfrm flipH="1">
              <a:off x="3565734" y="1248700"/>
              <a:ext cx="23374" cy="90607"/>
            </a:xfrm>
            <a:prstGeom prst="straightConnector1">
              <a:avLst/>
            </a:prstGeom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50000">
                  <a:schemeClr val="bg1"/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 scaled="0"/>
            </a:gradFill>
            <a:ln w="25400">
              <a:solidFill>
                <a:srgbClr val="3366FF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Прямая со стрелкой 113"/>
            <p:cNvCxnSpPr/>
            <p:nvPr/>
          </p:nvCxnSpPr>
          <p:spPr bwMode="auto">
            <a:xfrm flipV="1">
              <a:off x="2737502" y="2706645"/>
              <a:ext cx="23374" cy="90607"/>
            </a:xfrm>
            <a:prstGeom prst="straightConnector1">
              <a:avLst/>
            </a:prstGeom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50000">
                  <a:schemeClr val="bg1"/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 scaled="0"/>
            </a:gradFill>
            <a:ln w="25400">
              <a:solidFill>
                <a:srgbClr val="3366FF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5" name="Line 12"/>
          <p:cNvSpPr>
            <a:spLocks noChangeShapeType="1"/>
          </p:cNvSpPr>
          <p:nvPr/>
        </p:nvSpPr>
        <p:spPr bwMode="auto">
          <a:xfrm>
            <a:off x="2085405" y="1208576"/>
            <a:ext cx="1970151" cy="0"/>
          </a:xfrm>
          <a:prstGeom prst="line">
            <a:avLst/>
          </a:prstGeom>
          <a:noFill/>
          <a:ln w="6350" cap="rnd">
            <a:solidFill>
              <a:schemeClr val="bg2"/>
            </a:solidFill>
            <a:prstDash val="sysDot"/>
            <a:round/>
            <a:headEnd/>
            <a:tailEnd/>
          </a:ln>
          <a:effectLst/>
          <a:extLst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358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Rectangle 26"/>
          <p:cNvSpPr>
            <a:spLocks noChangeArrowheads="1"/>
          </p:cNvSpPr>
          <p:nvPr/>
        </p:nvSpPr>
        <p:spPr bwMode="auto">
          <a:xfrm>
            <a:off x="1029773" y="2109728"/>
            <a:ext cx="211519" cy="30130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358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ru-RU" sz="1358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 27"/>
          <p:cNvSpPr>
            <a:spLocks noChangeArrowheads="1"/>
          </p:cNvSpPr>
          <p:nvPr/>
        </p:nvSpPr>
        <p:spPr bwMode="auto">
          <a:xfrm>
            <a:off x="2538904" y="2109727"/>
            <a:ext cx="279245" cy="30130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358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 lang="ru-RU" sz="1358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Rectangle 28"/>
          <p:cNvSpPr>
            <a:spLocks noChangeArrowheads="1"/>
          </p:cNvSpPr>
          <p:nvPr/>
        </p:nvSpPr>
        <p:spPr bwMode="auto">
          <a:xfrm>
            <a:off x="3977349" y="2085072"/>
            <a:ext cx="349056" cy="30130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358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endParaRPr lang="ru-RU" sz="1358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Oval 163"/>
          <p:cNvSpPr>
            <a:spLocks noChangeArrowheads="1"/>
          </p:cNvSpPr>
          <p:nvPr/>
        </p:nvSpPr>
        <p:spPr bwMode="auto">
          <a:xfrm>
            <a:off x="1485245" y="1155329"/>
            <a:ext cx="209434" cy="209434"/>
          </a:xfrm>
          <a:prstGeom prst="ellipse">
            <a:avLst/>
          </a:prstGeom>
          <a:solidFill>
            <a:srgbClr val="05BC58"/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6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0" name="Oval 175"/>
          <p:cNvSpPr>
            <a:spLocks noChangeArrowheads="1"/>
          </p:cNvSpPr>
          <p:nvPr/>
        </p:nvSpPr>
        <p:spPr bwMode="auto">
          <a:xfrm>
            <a:off x="973254" y="2840496"/>
            <a:ext cx="209434" cy="209434"/>
          </a:xfrm>
          <a:prstGeom prst="ellipse">
            <a:avLst/>
          </a:prstGeom>
          <a:solidFill>
            <a:srgbClr val="00B050"/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6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1" name="Oval 179"/>
          <p:cNvSpPr>
            <a:spLocks noChangeArrowheads="1"/>
          </p:cNvSpPr>
          <p:nvPr/>
        </p:nvSpPr>
        <p:spPr bwMode="auto">
          <a:xfrm>
            <a:off x="635064" y="3066122"/>
            <a:ext cx="209434" cy="209434"/>
          </a:xfrm>
          <a:prstGeom prst="ellipse">
            <a:avLst/>
          </a:prstGeom>
          <a:solidFill>
            <a:srgbClr val="00B050"/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6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2" name="Oval 183"/>
          <p:cNvSpPr>
            <a:spLocks noChangeArrowheads="1"/>
          </p:cNvSpPr>
          <p:nvPr/>
        </p:nvSpPr>
        <p:spPr bwMode="auto">
          <a:xfrm>
            <a:off x="2103128" y="3120026"/>
            <a:ext cx="209434" cy="209434"/>
          </a:xfrm>
          <a:prstGeom prst="ellipse">
            <a:avLst/>
          </a:prstGeom>
          <a:solidFill>
            <a:srgbClr val="05BC58"/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6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23" name="Oval 188"/>
          <p:cNvSpPr>
            <a:spLocks noChangeArrowheads="1"/>
          </p:cNvSpPr>
          <p:nvPr/>
        </p:nvSpPr>
        <p:spPr bwMode="auto">
          <a:xfrm>
            <a:off x="2472415" y="2840496"/>
            <a:ext cx="209434" cy="209434"/>
          </a:xfrm>
          <a:prstGeom prst="ellipse">
            <a:avLst/>
          </a:prstGeom>
          <a:solidFill>
            <a:srgbClr val="00B050"/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6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24" name="Oval 192"/>
          <p:cNvSpPr>
            <a:spLocks noChangeArrowheads="1"/>
          </p:cNvSpPr>
          <p:nvPr/>
        </p:nvSpPr>
        <p:spPr bwMode="auto">
          <a:xfrm>
            <a:off x="2703859" y="2280104"/>
            <a:ext cx="209434" cy="209434"/>
          </a:xfrm>
          <a:prstGeom prst="ellipse">
            <a:avLst/>
          </a:prstGeom>
          <a:solidFill>
            <a:srgbClr val="05BC58"/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6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5" name="Oval 220"/>
          <p:cNvSpPr>
            <a:spLocks noChangeArrowheads="1"/>
          </p:cNvSpPr>
          <p:nvPr/>
        </p:nvSpPr>
        <p:spPr bwMode="auto">
          <a:xfrm>
            <a:off x="3868095" y="2003238"/>
            <a:ext cx="209434" cy="209434"/>
          </a:xfrm>
          <a:prstGeom prst="ellipse">
            <a:avLst/>
          </a:prstGeom>
          <a:solidFill>
            <a:srgbClr val="05BC58"/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6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126" name="Oval 232"/>
          <p:cNvSpPr>
            <a:spLocks noChangeArrowheads="1"/>
          </p:cNvSpPr>
          <p:nvPr/>
        </p:nvSpPr>
        <p:spPr bwMode="auto">
          <a:xfrm>
            <a:off x="4086708" y="1441515"/>
            <a:ext cx="209434" cy="209434"/>
          </a:xfrm>
          <a:prstGeom prst="ellipse">
            <a:avLst/>
          </a:prstGeom>
          <a:solidFill>
            <a:srgbClr val="05BC58"/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6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27" name="Oval 248"/>
          <p:cNvSpPr>
            <a:spLocks noChangeArrowheads="1"/>
          </p:cNvSpPr>
          <p:nvPr/>
        </p:nvSpPr>
        <p:spPr bwMode="auto">
          <a:xfrm>
            <a:off x="4221984" y="2280104"/>
            <a:ext cx="209434" cy="209434"/>
          </a:xfrm>
          <a:prstGeom prst="ellipse">
            <a:avLst/>
          </a:prstGeom>
          <a:solidFill>
            <a:srgbClr val="05BC58"/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886556"/>
            <a:r>
              <a:rPr lang="ru-RU" sz="116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128" name="Oval 252"/>
          <p:cNvSpPr>
            <a:spLocks noChangeArrowheads="1"/>
          </p:cNvSpPr>
          <p:nvPr/>
        </p:nvSpPr>
        <p:spPr bwMode="auto">
          <a:xfrm>
            <a:off x="3982617" y="2904893"/>
            <a:ext cx="209434" cy="209434"/>
          </a:xfrm>
          <a:prstGeom prst="ellipse">
            <a:avLst/>
          </a:prstGeom>
          <a:solidFill>
            <a:srgbClr val="05BC58"/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6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29" name="Oval 256"/>
          <p:cNvSpPr>
            <a:spLocks noChangeArrowheads="1"/>
          </p:cNvSpPr>
          <p:nvPr/>
        </p:nvSpPr>
        <p:spPr bwMode="auto">
          <a:xfrm>
            <a:off x="3613898" y="3117364"/>
            <a:ext cx="209434" cy="209434"/>
          </a:xfrm>
          <a:prstGeom prst="ellipse">
            <a:avLst/>
          </a:prstGeom>
          <a:solidFill>
            <a:srgbClr val="00B050"/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6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30" name="Oval 320"/>
          <p:cNvSpPr>
            <a:spLocks noChangeArrowheads="1"/>
          </p:cNvSpPr>
          <p:nvPr/>
        </p:nvSpPr>
        <p:spPr bwMode="auto">
          <a:xfrm>
            <a:off x="1233754" y="2280104"/>
            <a:ext cx="209434" cy="209434"/>
          </a:xfrm>
          <a:prstGeom prst="ellipse">
            <a:avLst/>
          </a:prstGeom>
          <a:solidFill>
            <a:srgbClr val="05BC58"/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6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1" name="Oval 325"/>
          <p:cNvSpPr>
            <a:spLocks noChangeArrowheads="1"/>
          </p:cNvSpPr>
          <p:nvPr/>
        </p:nvSpPr>
        <p:spPr bwMode="auto">
          <a:xfrm>
            <a:off x="4527164" y="1157992"/>
            <a:ext cx="209434" cy="209434"/>
          </a:xfrm>
          <a:prstGeom prst="ellipse">
            <a:avLst/>
          </a:prstGeom>
          <a:solidFill>
            <a:srgbClr val="05BC58"/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116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ru-RU" sz="1164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Oval 200"/>
          <p:cNvSpPr>
            <a:spLocks noChangeArrowheads="1"/>
          </p:cNvSpPr>
          <p:nvPr/>
        </p:nvSpPr>
        <p:spPr bwMode="auto">
          <a:xfrm>
            <a:off x="1410238" y="1718383"/>
            <a:ext cx="209434" cy="209434"/>
          </a:xfrm>
          <a:prstGeom prst="ellipse">
            <a:avLst/>
          </a:prstGeom>
          <a:solidFill>
            <a:srgbClr val="00B050"/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16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164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Rectangle 214"/>
          <p:cNvSpPr>
            <a:spLocks noChangeArrowheads="1"/>
          </p:cNvSpPr>
          <p:nvPr/>
        </p:nvSpPr>
        <p:spPr bwMode="auto">
          <a:xfrm>
            <a:off x="4041427" y="2681392"/>
            <a:ext cx="523584" cy="271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164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701</a:t>
            </a:r>
          </a:p>
        </p:txBody>
      </p:sp>
      <p:sp>
        <p:nvSpPr>
          <p:cNvPr id="134" name="Rectangle 214"/>
          <p:cNvSpPr>
            <a:spLocks noChangeArrowheads="1"/>
          </p:cNvSpPr>
          <p:nvPr/>
        </p:nvSpPr>
        <p:spPr bwMode="auto">
          <a:xfrm>
            <a:off x="1475656" y="1694790"/>
            <a:ext cx="523584" cy="271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164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64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</a:p>
        </p:txBody>
      </p:sp>
      <p:sp>
        <p:nvSpPr>
          <p:cNvPr id="136" name="Rectangle 214"/>
          <p:cNvSpPr>
            <a:spLocks noChangeArrowheads="1"/>
          </p:cNvSpPr>
          <p:nvPr/>
        </p:nvSpPr>
        <p:spPr bwMode="auto">
          <a:xfrm>
            <a:off x="1541513" y="1141468"/>
            <a:ext cx="523584" cy="271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164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64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37" name="Oval 155"/>
          <p:cNvSpPr>
            <a:spLocks noChangeArrowheads="1"/>
          </p:cNvSpPr>
          <p:nvPr/>
        </p:nvSpPr>
        <p:spPr bwMode="auto">
          <a:xfrm>
            <a:off x="1104713" y="1441515"/>
            <a:ext cx="209434" cy="209434"/>
          </a:xfrm>
          <a:prstGeom prst="ellipse">
            <a:avLst/>
          </a:prstGeom>
          <a:solidFill>
            <a:srgbClr val="00B050"/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6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38" name="Oval 310"/>
          <p:cNvSpPr>
            <a:spLocks noChangeArrowheads="1"/>
          </p:cNvSpPr>
          <p:nvPr/>
        </p:nvSpPr>
        <p:spPr bwMode="auto">
          <a:xfrm>
            <a:off x="843137" y="2003238"/>
            <a:ext cx="209434" cy="209434"/>
          </a:xfrm>
          <a:prstGeom prst="ellipse">
            <a:avLst/>
          </a:prstGeom>
          <a:solidFill>
            <a:srgbClr val="00B050"/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6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9" name="Oval 337"/>
          <p:cNvSpPr>
            <a:spLocks noChangeArrowheads="1"/>
          </p:cNvSpPr>
          <p:nvPr/>
        </p:nvSpPr>
        <p:spPr bwMode="auto">
          <a:xfrm>
            <a:off x="635031" y="2562298"/>
            <a:ext cx="209434" cy="209434"/>
          </a:xfrm>
          <a:prstGeom prst="ellipse">
            <a:avLst/>
          </a:prstGeom>
          <a:solidFill>
            <a:srgbClr val="05BC58"/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16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1164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Rectangle 214"/>
          <p:cNvSpPr>
            <a:spLocks noChangeArrowheads="1"/>
          </p:cNvSpPr>
          <p:nvPr/>
        </p:nvSpPr>
        <p:spPr bwMode="auto">
          <a:xfrm>
            <a:off x="319417" y="2542719"/>
            <a:ext cx="411492" cy="24964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34905" tIns="34905" rIns="34905" bIns="34905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164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64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41" name="Rectangle 214"/>
          <p:cNvSpPr>
            <a:spLocks noChangeArrowheads="1"/>
          </p:cNvSpPr>
          <p:nvPr/>
        </p:nvSpPr>
        <p:spPr bwMode="auto">
          <a:xfrm>
            <a:off x="396513" y="1966718"/>
            <a:ext cx="488679" cy="271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164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64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142" name="Rectangle 214"/>
          <p:cNvSpPr>
            <a:spLocks noChangeArrowheads="1"/>
          </p:cNvSpPr>
          <p:nvPr/>
        </p:nvSpPr>
        <p:spPr bwMode="auto">
          <a:xfrm>
            <a:off x="691255" y="1393485"/>
            <a:ext cx="488679" cy="271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164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64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143" name="Rectangle 214"/>
          <p:cNvSpPr>
            <a:spLocks noChangeArrowheads="1"/>
          </p:cNvSpPr>
          <p:nvPr/>
        </p:nvSpPr>
        <p:spPr bwMode="auto">
          <a:xfrm>
            <a:off x="1312112" y="2261762"/>
            <a:ext cx="523584" cy="271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164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64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144" name="Rectangle 214"/>
          <p:cNvSpPr>
            <a:spLocks noChangeArrowheads="1"/>
          </p:cNvSpPr>
          <p:nvPr/>
        </p:nvSpPr>
        <p:spPr bwMode="auto">
          <a:xfrm>
            <a:off x="1029771" y="2833255"/>
            <a:ext cx="523584" cy="271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164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64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145" name="Oval 208"/>
          <p:cNvSpPr>
            <a:spLocks noChangeArrowheads="1"/>
          </p:cNvSpPr>
          <p:nvPr/>
        </p:nvSpPr>
        <p:spPr bwMode="auto">
          <a:xfrm>
            <a:off x="2393398" y="2003238"/>
            <a:ext cx="209434" cy="209434"/>
          </a:xfrm>
          <a:prstGeom prst="ellipse">
            <a:avLst/>
          </a:prstGeom>
          <a:solidFill>
            <a:srgbClr val="05BC58"/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6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46" name="Rectangle 214"/>
          <p:cNvSpPr>
            <a:spLocks noChangeArrowheads="1"/>
          </p:cNvSpPr>
          <p:nvPr/>
        </p:nvSpPr>
        <p:spPr bwMode="auto">
          <a:xfrm>
            <a:off x="1921444" y="1961915"/>
            <a:ext cx="523584" cy="271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164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64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47" name="Rectangle 214"/>
          <p:cNvSpPr>
            <a:spLocks noChangeArrowheads="1"/>
          </p:cNvSpPr>
          <p:nvPr/>
        </p:nvSpPr>
        <p:spPr bwMode="auto">
          <a:xfrm>
            <a:off x="2114263" y="1386328"/>
            <a:ext cx="523584" cy="271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164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64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48" name="Rectangle 214"/>
          <p:cNvSpPr>
            <a:spLocks noChangeArrowheads="1"/>
          </p:cNvSpPr>
          <p:nvPr/>
        </p:nvSpPr>
        <p:spPr bwMode="auto">
          <a:xfrm>
            <a:off x="2956922" y="1700307"/>
            <a:ext cx="523584" cy="271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164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64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149" name="Rectangle 214"/>
          <p:cNvSpPr>
            <a:spLocks noChangeArrowheads="1"/>
          </p:cNvSpPr>
          <p:nvPr/>
        </p:nvSpPr>
        <p:spPr bwMode="auto">
          <a:xfrm>
            <a:off x="2551259" y="2828832"/>
            <a:ext cx="523584" cy="27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164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  <a:r>
              <a:rPr lang="ru-RU" sz="1164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0" name="Rectangle 214"/>
          <p:cNvSpPr>
            <a:spLocks noChangeArrowheads="1"/>
          </p:cNvSpPr>
          <p:nvPr/>
        </p:nvSpPr>
        <p:spPr bwMode="auto">
          <a:xfrm>
            <a:off x="1651068" y="3088084"/>
            <a:ext cx="523584" cy="271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164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64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51" name="Rectangle 214"/>
          <p:cNvSpPr>
            <a:spLocks noChangeArrowheads="1"/>
          </p:cNvSpPr>
          <p:nvPr/>
        </p:nvSpPr>
        <p:spPr bwMode="auto">
          <a:xfrm>
            <a:off x="3400344" y="1993184"/>
            <a:ext cx="523584" cy="271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164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64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152" name="Rectangle 214"/>
          <p:cNvSpPr>
            <a:spLocks noChangeArrowheads="1"/>
          </p:cNvSpPr>
          <p:nvPr/>
        </p:nvSpPr>
        <p:spPr bwMode="auto">
          <a:xfrm>
            <a:off x="3611364" y="1401585"/>
            <a:ext cx="523584" cy="271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164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64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53" name="Rectangle 214"/>
          <p:cNvSpPr>
            <a:spLocks noChangeArrowheads="1"/>
          </p:cNvSpPr>
          <p:nvPr/>
        </p:nvSpPr>
        <p:spPr bwMode="auto">
          <a:xfrm>
            <a:off x="4473198" y="1703907"/>
            <a:ext cx="523584" cy="271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164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64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154" name="Rectangle 214"/>
          <p:cNvSpPr>
            <a:spLocks noChangeArrowheads="1"/>
          </p:cNvSpPr>
          <p:nvPr/>
        </p:nvSpPr>
        <p:spPr bwMode="auto">
          <a:xfrm>
            <a:off x="4335024" y="2275253"/>
            <a:ext cx="523584" cy="45063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164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64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  <a:p>
            <a:pPr algn="r">
              <a:defRPr/>
            </a:pPr>
            <a:endParaRPr lang="ru-RU" sz="1164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Rectangle 214"/>
          <p:cNvSpPr>
            <a:spLocks noChangeArrowheads="1"/>
          </p:cNvSpPr>
          <p:nvPr/>
        </p:nvSpPr>
        <p:spPr bwMode="auto">
          <a:xfrm>
            <a:off x="4021160" y="2895203"/>
            <a:ext cx="523584" cy="271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164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64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156" name="Rectangle 214"/>
          <p:cNvSpPr>
            <a:spLocks noChangeArrowheads="1"/>
          </p:cNvSpPr>
          <p:nvPr/>
        </p:nvSpPr>
        <p:spPr bwMode="auto">
          <a:xfrm>
            <a:off x="3239404" y="2533754"/>
            <a:ext cx="523584" cy="271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164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64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</a:p>
        </p:txBody>
      </p:sp>
      <p:sp>
        <p:nvSpPr>
          <p:cNvPr id="157" name="Oval 192"/>
          <p:cNvSpPr>
            <a:spLocks noChangeArrowheads="1"/>
          </p:cNvSpPr>
          <p:nvPr/>
        </p:nvSpPr>
        <p:spPr bwMode="auto">
          <a:xfrm>
            <a:off x="2879677" y="1718383"/>
            <a:ext cx="209434" cy="209434"/>
          </a:xfrm>
          <a:prstGeom prst="ellipse">
            <a:avLst/>
          </a:prstGeom>
          <a:solidFill>
            <a:srgbClr val="05BC58"/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6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58" name="Rectangle 214"/>
          <p:cNvSpPr>
            <a:spLocks noChangeArrowheads="1"/>
          </p:cNvSpPr>
          <p:nvPr/>
        </p:nvSpPr>
        <p:spPr bwMode="auto">
          <a:xfrm>
            <a:off x="3091937" y="3109381"/>
            <a:ext cx="523584" cy="271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164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64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59" name="Oval 325"/>
          <p:cNvSpPr>
            <a:spLocks noChangeArrowheads="1"/>
          </p:cNvSpPr>
          <p:nvPr/>
        </p:nvSpPr>
        <p:spPr bwMode="auto">
          <a:xfrm>
            <a:off x="4417330" y="1718383"/>
            <a:ext cx="209434" cy="209434"/>
          </a:xfrm>
          <a:prstGeom prst="ellipse">
            <a:avLst/>
          </a:prstGeom>
          <a:solidFill>
            <a:srgbClr val="00B050"/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16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6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0" name="Oval 200"/>
          <p:cNvSpPr>
            <a:spLocks noChangeArrowheads="1"/>
          </p:cNvSpPr>
          <p:nvPr/>
        </p:nvSpPr>
        <p:spPr bwMode="auto">
          <a:xfrm>
            <a:off x="2584714" y="1438853"/>
            <a:ext cx="209434" cy="209434"/>
          </a:xfrm>
          <a:prstGeom prst="ellipse">
            <a:avLst/>
          </a:prstGeom>
          <a:solidFill>
            <a:srgbClr val="00B050"/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16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61" name="Правильный пятиугольник 160"/>
          <p:cNvSpPr/>
          <p:nvPr/>
        </p:nvSpPr>
        <p:spPr>
          <a:xfrm>
            <a:off x="3999228" y="2670119"/>
            <a:ext cx="209434" cy="209434"/>
          </a:xfrm>
          <a:prstGeom prst="pentagon">
            <a:avLst/>
          </a:prstGeom>
          <a:solidFill>
            <a:srgbClr val="3399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0" tIns="0" rIns="0" bIns="0" anchor="ctr" anchorCtr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16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62" name="Rectangle 214"/>
          <p:cNvSpPr>
            <a:spLocks noChangeArrowheads="1"/>
          </p:cNvSpPr>
          <p:nvPr/>
        </p:nvSpPr>
        <p:spPr bwMode="auto">
          <a:xfrm>
            <a:off x="3070479" y="1130012"/>
            <a:ext cx="523584" cy="271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164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702</a:t>
            </a:r>
          </a:p>
        </p:txBody>
      </p:sp>
      <p:sp>
        <p:nvSpPr>
          <p:cNvPr id="163" name="Правильный пятиугольник 162"/>
          <p:cNvSpPr/>
          <p:nvPr/>
        </p:nvSpPr>
        <p:spPr>
          <a:xfrm>
            <a:off x="2987381" y="1127376"/>
            <a:ext cx="209434" cy="209434"/>
          </a:xfrm>
          <a:prstGeom prst="pentagon">
            <a:avLst/>
          </a:prstGeom>
          <a:solidFill>
            <a:srgbClr val="00B050"/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16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96" name="Rectangle 214"/>
          <p:cNvSpPr>
            <a:spLocks noChangeArrowheads="1"/>
          </p:cNvSpPr>
          <p:nvPr/>
        </p:nvSpPr>
        <p:spPr bwMode="auto">
          <a:xfrm>
            <a:off x="4600028" y="1136965"/>
            <a:ext cx="523584" cy="271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164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64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235" name="Rectangle 214"/>
          <p:cNvSpPr>
            <a:spLocks noChangeArrowheads="1"/>
          </p:cNvSpPr>
          <p:nvPr/>
        </p:nvSpPr>
        <p:spPr bwMode="auto">
          <a:xfrm>
            <a:off x="2777812" y="2272631"/>
            <a:ext cx="523584" cy="271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164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64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</a:p>
        </p:txBody>
      </p:sp>
      <p:sp>
        <p:nvSpPr>
          <p:cNvPr id="236" name="Oval 212"/>
          <p:cNvSpPr>
            <a:spLocks noChangeArrowheads="1"/>
          </p:cNvSpPr>
          <p:nvPr/>
        </p:nvSpPr>
        <p:spPr bwMode="auto">
          <a:xfrm>
            <a:off x="2188213" y="2559637"/>
            <a:ext cx="209434" cy="209434"/>
          </a:xfrm>
          <a:prstGeom prst="ellipse">
            <a:avLst/>
          </a:prstGeom>
          <a:solidFill>
            <a:srgbClr val="05BC58"/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886556"/>
            <a:r>
              <a:rPr lang="ru-RU" sz="116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37" name="Rectangle 214"/>
          <p:cNvSpPr>
            <a:spLocks noChangeArrowheads="1"/>
          </p:cNvSpPr>
          <p:nvPr/>
        </p:nvSpPr>
        <p:spPr bwMode="auto">
          <a:xfrm>
            <a:off x="1721263" y="2535319"/>
            <a:ext cx="523584" cy="27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164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64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238" name="Rectangle 214"/>
          <p:cNvSpPr>
            <a:spLocks noChangeArrowheads="1"/>
          </p:cNvSpPr>
          <p:nvPr/>
        </p:nvSpPr>
        <p:spPr bwMode="auto">
          <a:xfrm>
            <a:off x="179514" y="3011361"/>
            <a:ext cx="488679" cy="271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164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64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240" name="Oval 220"/>
          <p:cNvSpPr>
            <a:spLocks noChangeArrowheads="1"/>
          </p:cNvSpPr>
          <p:nvPr/>
        </p:nvSpPr>
        <p:spPr bwMode="auto">
          <a:xfrm>
            <a:off x="3694865" y="2555813"/>
            <a:ext cx="209434" cy="209434"/>
          </a:xfrm>
          <a:prstGeom prst="ellipse">
            <a:avLst/>
          </a:prstGeom>
          <a:solidFill>
            <a:srgbClr val="05BC58"/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6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31171" y="3827058"/>
            <a:ext cx="702694" cy="1894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TextBox 90"/>
          <p:cNvSpPr txBox="1"/>
          <p:nvPr/>
        </p:nvSpPr>
        <p:spPr>
          <a:xfrm>
            <a:off x="396312" y="5710021"/>
            <a:ext cx="8204035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/>
              <a:t>3 ноября 2018 г. состоялся успешный запуск КА «Глонасс-М» №757, ввод в систему в 15 рабочей точке планируется 30 ноября 2018 г.</a:t>
            </a:r>
          </a:p>
        </p:txBody>
      </p:sp>
      <p:graphicFrame>
        <p:nvGraphicFramePr>
          <p:cNvPr id="88" name="Таблица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471104"/>
              </p:ext>
            </p:extLst>
          </p:nvPr>
        </p:nvGraphicFramePr>
        <p:xfrm>
          <a:off x="5637260" y="794525"/>
          <a:ext cx="3043515" cy="175638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229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1277">
                <a:tc gridSpan="2"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4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Состояние на 22.11.2018</a:t>
                      </a:r>
                      <a:endParaRPr lang="ru-RU" sz="14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905" marR="34905" marT="34905" marB="34905"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277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905" marR="34905" marT="34905" marB="34905"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КА</a:t>
                      </a:r>
                      <a:endParaRPr lang="ru-RU" sz="14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905" marR="34905" marT="34905" marB="3490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277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Штатная эксплуатация</a:t>
                      </a:r>
                    </a:p>
                  </a:txBody>
                  <a:tcPr marL="34905" marR="34905" marT="34905" marB="34905"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КА</a:t>
                      </a:r>
                      <a:endParaRPr lang="ru-RU" sz="14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905" marR="34905" marT="34905" marB="3490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27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Летные испытания</a:t>
                      </a:r>
                      <a:endParaRPr lang="ru-RU" sz="14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905" marR="34905" marT="34905" marB="34905"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КА</a:t>
                      </a:r>
                      <a:endParaRPr lang="ru-RU" sz="14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905" marR="34905" marT="34905" marB="3490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127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этапе ввода в систему</a:t>
                      </a:r>
                    </a:p>
                  </a:txBody>
                  <a:tcPr marL="34905" marR="34905" marT="34905" marB="34905" anchor="ctr"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КА</a:t>
                      </a:r>
                    </a:p>
                  </a:txBody>
                  <a:tcPr marL="34905" marR="34905" marT="34905" marB="3490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9" name="Oval 163"/>
          <p:cNvSpPr>
            <a:spLocks noChangeArrowheads="1"/>
          </p:cNvSpPr>
          <p:nvPr/>
        </p:nvSpPr>
        <p:spPr bwMode="auto">
          <a:xfrm>
            <a:off x="7884368" y="1572398"/>
            <a:ext cx="209434" cy="209434"/>
          </a:xfrm>
          <a:prstGeom prst="ellipse">
            <a:avLst/>
          </a:prstGeom>
          <a:solidFill>
            <a:srgbClr val="1CBE1C"/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679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uapress.info/content/Foto3/220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663" y="2922200"/>
            <a:ext cx="3095748" cy="206383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19E3-267A-664C-8E75-35B8F4AF5885}" type="slidenum">
              <a:rPr lang="en-US" smtClean="0"/>
              <a:t>5</a:t>
            </a:fld>
            <a:endParaRPr lang="en-US"/>
          </a:p>
        </p:txBody>
      </p:sp>
      <p:sp>
        <p:nvSpPr>
          <p:cNvPr id="264" name="Правильный пятиугольник 263"/>
          <p:cNvSpPr/>
          <p:nvPr/>
        </p:nvSpPr>
        <p:spPr>
          <a:xfrm>
            <a:off x="3121042" y="3908752"/>
            <a:ext cx="174528" cy="174528"/>
          </a:xfrm>
          <a:prstGeom prst="pentagon">
            <a:avLst/>
          </a:prstGeom>
          <a:solidFill>
            <a:srgbClr val="3399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 anchorCtr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970" b="1" dirty="0">
              <a:solidFill>
                <a:schemeClr val="tx1"/>
              </a:solidFill>
            </a:endParaRPr>
          </a:p>
        </p:txBody>
      </p:sp>
      <p:pic>
        <p:nvPicPr>
          <p:cNvPr id="265" name="Рисунок 26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00215" y="4304456"/>
            <a:ext cx="1557390" cy="94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" name="Oval 384"/>
          <p:cNvSpPr>
            <a:spLocks noChangeArrowheads="1"/>
          </p:cNvSpPr>
          <p:nvPr/>
        </p:nvSpPr>
        <p:spPr bwMode="auto">
          <a:xfrm>
            <a:off x="426293" y="3985213"/>
            <a:ext cx="174528" cy="173281"/>
          </a:xfrm>
          <a:prstGeom prst="ellipse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873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7" name="TextBox 266"/>
          <p:cNvSpPr txBox="1"/>
          <p:nvPr/>
        </p:nvSpPr>
        <p:spPr>
          <a:xfrm>
            <a:off x="706662" y="3928772"/>
            <a:ext cx="1136466" cy="2089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6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358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Глонасс</a:t>
            </a:r>
            <a:r>
              <a:rPr lang="ru-RU" sz="1358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</a:t>
            </a:r>
            <a:r>
              <a:rPr lang="ru-RU" sz="1164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268" name="TextBox 267"/>
          <p:cNvSpPr txBox="1"/>
          <p:nvPr/>
        </p:nvSpPr>
        <p:spPr>
          <a:xfrm>
            <a:off x="3441843" y="3883224"/>
            <a:ext cx="1087092" cy="2089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358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358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Глонасс</a:t>
            </a:r>
            <a:r>
              <a:rPr lang="ru-RU" sz="1358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-К»</a:t>
            </a:r>
          </a:p>
        </p:txBody>
      </p:sp>
      <p:pic>
        <p:nvPicPr>
          <p:cNvPr id="269" name="Рисунок 26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8836" y="4137740"/>
            <a:ext cx="1426064" cy="115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Oval 163"/>
          <p:cNvSpPr>
            <a:spLocks noChangeArrowheads="1"/>
          </p:cNvSpPr>
          <p:nvPr/>
        </p:nvSpPr>
        <p:spPr bwMode="auto">
          <a:xfrm>
            <a:off x="7890958" y="2269251"/>
            <a:ext cx="209434" cy="20943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headEnd/>
            <a:tailEnd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679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Oval 208"/>
          <p:cNvSpPr>
            <a:spLocks noChangeArrowheads="1"/>
          </p:cNvSpPr>
          <p:nvPr/>
        </p:nvSpPr>
        <p:spPr bwMode="auto">
          <a:xfrm>
            <a:off x="2242534" y="2225825"/>
            <a:ext cx="209434" cy="20943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1164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Rectangle 214"/>
          <p:cNvSpPr>
            <a:spLocks noChangeArrowheads="1"/>
          </p:cNvSpPr>
          <p:nvPr/>
        </p:nvSpPr>
        <p:spPr bwMode="auto">
          <a:xfrm>
            <a:off x="1778910" y="2156789"/>
            <a:ext cx="523584" cy="271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164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64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95" name="Правильный пятиугольник 94"/>
          <p:cNvSpPr/>
          <p:nvPr/>
        </p:nvSpPr>
        <p:spPr>
          <a:xfrm>
            <a:off x="7909747" y="1927817"/>
            <a:ext cx="174528" cy="174528"/>
          </a:xfrm>
          <a:prstGeom prst="pentagon">
            <a:avLst/>
          </a:prstGeom>
          <a:solidFill>
            <a:srgbClr val="3399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 anchorCtr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97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56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767" y="2032671"/>
            <a:ext cx="902967" cy="42138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НОВЫЙ КА «Глонасс-К2»</a:t>
            </a:r>
            <a:endParaRPr lang="ru-RU" dirty="0"/>
          </a:p>
        </p:txBody>
      </p:sp>
      <p:pic>
        <p:nvPicPr>
          <p:cNvPr id="6" name="Picture 3" descr="E:\Тимофеев\КА\НЕЗАВИСИМОСТЬ\ГЛОНАСС-К2_с №24 Альтернативный 1_v2 (07.11.2016)\Прочее\Презентация по выбору ККС Глонасс-К2 с №24л\рисунки\ka alt rab bez an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49679">
            <a:off x="755083" y="-1009578"/>
            <a:ext cx="4180763" cy="445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72126" y="2178590"/>
            <a:ext cx="2902892" cy="4560756"/>
          </a:xfrm>
          <a:prstGeom prst="rect">
            <a:avLst/>
          </a:prstGeom>
          <a:solidFill>
            <a:schemeClr val="bg1">
              <a:alpha val="69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36000" tIns="36088" rIns="36000" bIns="0" rtlCol="0">
            <a:spAutoFit/>
          </a:bodyPr>
          <a:lstStyle/>
          <a:p>
            <a:r>
              <a:rPr lang="ru-RU" sz="1400" b="1" dirty="0">
                <a:solidFill>
                  <a:srgbClr val="0058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 «Глонасс-К2» </a:t>
            </a:r>
            <a:r>
              <a:rPr lang="ru-RU" sz="1400" b="1" dirty="0" err="1">
                <a:solidFill>
                  <a:srgbClr val="0058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импортонезависимый</a:t>
            </a:r>
            <a:endParaRPr lang="ru-RU" sz="1400" b="1" dirty="0">
              <a:solidFill>
                <a:srgbClr val="0058B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8265" indent="-158265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единое антенно-фидерное устройство для кодовых и частных сигналов в диапазонах L1/L2/L3</a:t>
            </a:r>
          </a:p>
          <a:p>
            <a:pPr marL="158265" indent="-158265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гарантийный срок активного существования до 10 лет</a:t>
            </a:r>
          </a:p>
          <a:p>
            <a:pPr marL="158265" indent="-158265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новая структура цифровой информации</a:t>
            </a:r>
            <a:b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сигналах </a:t>
            </a:r>
          </a:p>
          <a:p>
            <a:pPr marL="158265" indent="-158265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повышенная помехозащищенность новых кодовых сигналов</a:t>
            </a:r>
          </a:p>
          <a:p>
            <a:pPr marL="158265" indent="-158265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оперативная закладка эфемеридно-временной информации и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межспутниковые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измерения </a:t>
            </a:r>
          </a:p>
          <a:p>
            <a:pPr marL="158265" indent="-158265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новое бортовое синхронизирующее устройство 1х10</a:t>
            </a:r>
            <a:r>
              <a:rPr lang="ru-RU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-14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–5х10</a:t>
            </a:r>
            <a:r>
              <a:rPr lang="ru-RU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-15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1486259" y="1484784"/>
            <a:ext cx="1192121" cy="69380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48555" y="6290590"/>
            <a:ext cx="113646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Одиночный запуск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24555" y="6290589"/>
            <a:ext cx="113646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Групповой запуск</a:t>
            </a:r>
          </a:p>
        </p:txBody>
      </p:sp>
      <p:pic>
        <p:nvPicPr>
          <p:cNvPr id="1026" name="Picture 2" descr="http://teplosfera.ru/userfls/photo/large/929_3-plesets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3614" y="940933"/>
            <a:ext cx="3089190" cy="227115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333107" y="3303032"/>
            <a:ext cx="215020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Космодром ПЛЕСЕЦК</a:t>
            </a:r>
          </a:p>
        </p:txBody>
      </p:sp>
      <p:pic>
        <p:nvPicPr>
          <p:cNvPr id="1028" name="Picture 4" descr="http://techrize.ru/uploads/posts/2017-11/151040560942x19pzd0xmdaymdi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614" y="3614606"/>
            <a:ext cx="3104342" cy="232515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240693" y="6031070"/>
            <a:ext cx="2484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Космодром ВОСТОЧНЫЙ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19E3-267A-664C-8E75-35B8F4AF5885}" type="slidenum">
              <a:rPr lang="en-US" smtClean="0"/>
              <a:t>6</a:t>
            </a:fld>
            <a:endParaRPr lang="en-US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1541" y="1853245"/>
            <a:ext cx="822745" cy="4457686"/>
          </a:xfrm>
          <a:prstGeom prst="rect">
            <a:avLst/>
          </a:prstGeom>
        </p:spPr>
      </p:pic>
      <p:pic>
        <p:nvPicPr>
          <p:cNvPr id="4" name="Picture 3" descr="C:\Users\UserISS\Desktop\2 ка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01696" y="2000967"/>
            <a:ext cx="669554" cy="157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E:\Тимофеев\КА\НЕЗАВИСИМОСТЬ\ГЛОНАСС-К2_с №24 Альтернативный 1_v2 (07.11.2016)\Прочее\Презентация по выбору ККС Глонасс-К2 с №24л\рисунки\ka alt v zpg 3d 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26230" y="2459842"/>
            <a:ext cx="547075" cy="106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374" y="2561141"/>
            <a:ext cx="325830" cy="24135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153" y="2592863"/>
            <a:ext cx="325830" cy="24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6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749" y="2212537"/>
            <a:ext cx="1418001" cy="15427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34848" y="653086"/>
            <a:ext cx="6409152" cy="2826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Орбитальная группировка ВКК ГЛОНАСС из 6 КА, находящихся по 2 КА в трех орбитальных плоскостях будет образовывать на поверхности Земли две трассы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Предоставление услуги абсолютной высокоточной навигации с 2023 года (0,1 м)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95128" y="68300"/>
            <a:ext cx="7848872" cy="849120"/>
          </a:xfrm>
        </p:spPr>
        <p:txBody>
          <a:bodyPr/>
          <a:lstStyle/>
          <a:p>
            <a:r>
              <a:rPr lang="ru-RU" b="1" dirty="0" err="1"/>
              <a:t>ВЫСОКООРБИТАЛЬНый</a:t>
            </a:r>
            <a:r>
              <a:rPr lang="ru-RU" b="1" dirty="0"/>
              <a:t> </a:t>
            </a:r>
            <a:r>
              <a:rPr lang="ru-RU" b="1" dirty="0" err="1"/>
              <a:t>КОСМИЧЕСКий</a:t>
            </a:r>
            <a:r>
              <a:rPr lang="ru-RU" b="1" dirty="0"/>
              <a:t> КОМПЛЕКС (ВКК)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0" y="766284"/>
            <a:ext cx="2592288" cy="2782222"/>
          </a:xfrm>
          <a:prstGeom prst="rect">
            <a:avLst/>
          </a:prstGeom>
        </p:spPr>
      </p:pic>
      <p:pic>
        <p:nvPicPr>
          <p:cNvPr id="11" name="Рисунок 0" descr="map_434_1.bmp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4184" y="3656707"/>
            <a:ext cx="3372272" cy="1596027"/>
          </a:xfrm>
          <a:prstGeom prst="rect">
            <a:avLst/>
          </a:prstGeom>
          <a:noFill/>
        </p:spPr>
      </p:pic>
      <p:pic>
        <p:nvPicPr>
          <p:cNvPr id="12" name="Рисунок 6" descr="map_q6_nom2_5gr.bmp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1525" y="5277158"/>
            <a:ext cx="3384933" cy="146421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 rot="16200000">
            <a:off x="4319314" y="4222394"/>
            <a:ext cx="1279339" cy="337603"/>
          </a:xfrm>
          <a:prstGeom prst="rect">
            <a:avLst/>
          </a:prstGeom>
        </p:spPr>
        <p:txBody>
          <a:bodyPr vert="horz" lIns="72036" tIns="36018" rIns="72036" bIns="360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000066"/>
                </a:solidFill>
                <a:latin typeface="Century Schoolbook" panose="02040604050505020304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Сложные </a:t>
            </a:r>
          </a:p>
          <a:p>
            <a:pPr algn="ctr"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условия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 rot="16200000">
            <a:off x="4300480" y="5657145"/>
            <a:ext cx="1279339" cy="337603"/>
          </a:xfrm>
          <a:prstGeom prst="rect">
            <a:avLst/>
          </a:prstGeom>
        </p:spPr>
        <p:txBody>
          <a:bodyPr vert="horz" lIns="72036" tIns="36018" rIns="72036" bIns="360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000066"/>
                </a:solidFill>
                <a:latin typeface="Century Schoolbook" panose="02040604050505020304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Открытая местность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5712331" y="3357432"/>
            <a:ext cx="2543316" cy="38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000066"/>
                </a:solidFill>
                <a:latin typeface="Century Schoolbook" panose="02040604050505020304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Доступность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PDOP</a:t>
            </a: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1078468" y="3438275"/>
            <a:ext cx="2543316" cy="3993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000066"/>
                </a:solidFill>
                <a:latin typeface="Century Schoolbook" panose="02040604050505020304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Трасса полета КА ВКК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19E3-267A-664C-8E75-35B8F4AF5885}" type="slidenum">
              <a:rPr lang="en-US" smtClean="0"/>
              <a:t>7</a:t>
            </a:fld>
            <a:endParaRPr lang="en-US"/>
          </a:p>
        </p:txBody>
      </p:sp>
      <p:pic>
        <p:nvPicPr>
          <p:cNvPr id="15" name="Рисунок 14" descr="karta.bmp"/>
          <p:cNvPicPr/>
          <p:nvPr/>
        </p:nvPicPr>
        <p:blipFill rotWithShape="1">
          <a:blip r:embed="rId7" cstate="print"/>
          <a:srcRect t="-1225" b="6043"/>
          <a:stretch/>
        </p:blipFill>
        <p:spPr>
          <a:xfrm>
            <a:off x="220247" y="3712901"/>
            <a:ext cx="4453482" cy="2946749"/>
          </a:xfrm>
          <a:prstGeom prst="rect">
            <a:avLst/>
          </a:prstGeom>
        </p:spPr>
      </p:pic>
      <p:pic>
        <p:nvPicPr>
          <p:cNvPr id="17" name="Picture 2" descr="C:\Users\UserISS\Desktop\Рабочее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337" y="2082726"/>
            <a:ext cx="2857383" cy="147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UserISS\Desktop\Рабочее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8" y="4345863"/>
            <a:ext cx="580625" cy="29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UserISS\Desktop\Рабочее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473" y="4079528"/>
            <a:ext cx="580625" cy="29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34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87 -0.04514 C 0.04462 -0.04514 0.06007 -0.01088 0.06007 0.03078 C 0.06007 0.08055 0.04289 0.09838 0.03264 0.10578 L 0.0191 0.11342 C 0.00885 0.12129 -0.00816 0.14027 -0.00816 0.19629 C -0.00816 0.23194 0.00711 0.27268 0.02587 0.27268 C 0.04462 0.27268 0.06007 0.23194 0.06007 0.19629 C 0.06007 0.14027 0.04289 0.12129 0.03264 0.11342 L 0.0191 0.10578 C 0.00885 0.09838 -0.00816 0.08055 -0.00816 0.03078 C -0.00816 -0.01088 0.00711 -0.04514 0.02587 -0.04514 Z " pathEditMode="relative" rAng="0" ptsTypes="AAAAAAAAAAA">
                                      <p:cBhvr>
                                        <p:cTn id="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45 -0.01158 C -0.0007 -0.01158 0.01475 0.02268 0.01475 0.06435 C 0.01475 0.11412 -0.00243 0.13194 -0.01268 0.13935 L -0.02622 0.14699 C -0.03646 0.15486 -0.05348 0.17384 -0.05348 0.22986 C -0.05348 0.26551 -0.0382 0.30625 -0.01945 0.30625 C -0.0007 0.30625 0.01475 0.26551 0.01475 0.22986 C 0.01475 0.17384 -0.00243 0.15486 -0.01268 0.14699 L -0.02622 0.13935 C -0.03646 0.13194 -0.05348 0.11412 -0.05348 0.06435 C -0.05348 0.02268 -0.0382 -0.01158 -0.01945 -0.01158 Z " pathEditMode="relative" rAng="0" ptsTypes="AAAAAAAAAAA">
                                      <p:cBhvr>
                                        <p:cTn id="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cap="none" dirty="0" smtClean="0"/>
              <a:t>ПОВЫШЕНИЕ КАЧЕСТВА НАВИГАЦИОННЫХ </a:t>
            </a:r>
            <a:r>
              <a:rPr lang="ru-RU" cap="none" dirty="0"/>
              <a:t>УСЛУГ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79512" y="1388498"/>
            <a:ext cx="3240360" cy="2170504"/>
            <a:chOff x="4677340" y="3895822"/>
            <a:chExt cx="3760566" cy="250732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898767B-30D5-4181-A012-B83C324A0D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 bright="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87147" y="4223849"/>
              <a:ext cx="3750759" cy="217929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677340" y="3895822"/>
              <a:ext cx="3760565" cy="3555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77" b="1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ПОВЫШЕНИЕ ТОЧНОСТИ</a:t>
              </a: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DDC1981-6368-4E9C-8BB5-0CEA2C666C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0985" y="5317511"/>
              <a:ext cx="1596642" cy="748815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chemeClr val="tx2">
                  <a:lumMod val="60000"/>
                  <a:lumOff val="40000"/>
                </a:schemeClr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6" name="TextBox 15"/>
            <p:cNvSpPr txBox="1"/>
            <p:nvPr/>
          </p:nvSpPr>
          <p:spPr>
            <a:xfrm>
              <a:off x="5550674" y="5707625"/>
              <a:ext cx="928217" cy="391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33CC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9,5 м</a:t>
              </a: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3358">
              <a:off x="7152301" y="5341597"/>
              <a:ext cx="985279" cy="553946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6831815" y="4292252"/>
              <a:ext cx="1535282" cy="791523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7526972-051E-4231-9F87-3748BE94F3DF}"/>
                </a:ext>
              </a:extLst>
            </p:cNvPr>
            <p:cNvSpPr txBox="1"/>
            <p:nvPr/>
          </p:nvSpPr>
          <p:spPr>
            <a:xfrm>
              <a:off x="7544634" y="4737803"/>
              <a:ext cx="842701" cy="391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0,1 м</a:t>
              </a:r>
            </a:p>
          </p:txBody>
        </p:sp>
      </p:grp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6383" y="1663371"/>
            <a:ext cx="2503360" cy="186195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>
            <a:lum brigh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579846" y="1664918"/>
            <a:ext cx="2807741" cy="186195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79845" y="1388500"/>
            <a:ext cx="5309898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ДОСТУПНОСТИ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252" y="2742070"/>
            <a:ext cx="3254221" cy="799057"/>
          </a:xfrm>
          <a:prstGeom prst="rect">
            <a:avLst/>
          </a:prstGeom>
        </p:spPr>
      </p:pic>
      <p:pic>
        <p:nvPicPr>
          <p:cNvPr id="25" name="Picture 8" descr="ÐÐ°ÑÑÐ¸Ð½ÐºÐ¸ Ð¿Ð¾ Ð·Ð°Ð¿ÑÐ¾ÑÑ hflbj cbuyfk png"/>
          <p:cNvPicPr>
            <a:picLocks noChangeAspect="1" noChangeArrowheads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13828" flipH="1">
            <a:off x="7887151" y="2024390"/>
            <a:ext cx="227587" cy="30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ÐÐ°ÑÑÐ¸Ð½ÐºÐ¸ Ð¿Ð¾ Ð·Ð°Ð¿ÑÐ¾ÑÑ hflbj cbuyfk png"/>
          <p:cNvPicPr>
            <a:picLocks noChangeAspect="1" noChangeArrowheads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29555" flipH="1">
            <a:off x="5541978" y="1991031"/>
            <a:ext cx="253804" cy="33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ÐÐ°ÑÑÐ¸Ð½ÐºÐ¸ Ð¿Ð¾ Ð·Ð°Ð¿ÑÐ¾ÑÑ hflbj cbuyfk png"/>
          <p:cNvPicPr>
            <a:picLocks noChangeAspect="1" noChangeArrowheads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65664" flipV="1">
            <a:off x="6695306" y="1975613"/>
            <a:ext cx="219690" cy="34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85" y="2466490"/>
            <a:ext cx="1157830" cy="683161"/>
          </a:xfrm>
          <a:prstGeom prst="rect">
            <a:avLst/>
          </a:prstGeom>
        </p:spPr>
      </p:pic>
      <p:cxnSp>
        <p:nvCxnSpPr>
          <p:cNvPr id="29" name="Прямая соединительная линия 28"/>
          <p:cNvCxnSpPr/>
          <p:nvPr/>
        </p:nvCxnSpPr>
        <p:spPr>
          <a:xfrm flipV="1">
            <a:off x="3679312" y="2999861"/>
            <a:ext cx="4580830" cy="539975"/>
          </a:xfrm>
          <a:prstGeom prst="line">
            <a:avLst/>
          </a:prstGeom>
          <a:ln w="28575">
            <a:solidFill>
              <a:srgbClr val="1F4E79"/>
            </a:solidFill>
            <a:prstDash val="dash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009341" y="2995083"/>
            <a:ext cx="523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25</a:t>
            </a:r>
            <a:r>
              <a:rPr lang="ru-RU" sz="1600" baseline="30000" dirty="0">
                <a:solidFill>
                  <a:schemeClr val="accent1">
                    <a:lumMod val="50000"/>
                  </a:schemeClr>
                </a:solidFill>
              </a:rPr>
              <a:t>о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33502" y="3268372"/>
            <a:ext cx="490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10</a:t>
            </a:r>
            <a:r>
              <a:rPr lang="ru-RU" sz="1600" baseline="30000" dirty="0">
                <a:solidFill>
                  <a:schemeClr val="accent5">
                    <a:lumMod val="50000"/>
                  </a:schemeClr>
                </a:solidFill>
              </a:rPr>
              <a:t>о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4166725" y="1861810"/>
            <a:ext cx="730435" cy="1460933"/>
            <a:chOff x="1018690" y="4400573"/>
            <a:chExt cx="1205803" cy="2029554"/>
          </a:xfrm>
        </p:grpSpPr>
        <p:grpSp>
          <p:nvGrpSpPr>
            <p:cNvPr id="42" name="Группа 41"/>
            <p:cNvGrpSpPr/>
            <p:nvPr/>
          </p:nvGrpSpPr>
          <p:grpSpPr>
            <a:xfrm>
              <a:off x="1591656" y="4730658"/>
              <a:ext cx="350086" cy="1022683"/>
              <a:chOff x="1018751" y="5382379"/>
              <a:chExt cx="350086" cy="1022683"/>
            </a:xfrm>
          </p:grpSpPr>
          <p:pic>
            <p:nvPicPr>
              <p:cNvPr id="67" name="Рисунок 66"/>
              <p:cNvPicPr>
                <a:picLocks noChangeAspect="1"/>
              </p:cNvPicPr>
              <p:nvPr/>
            </p:nvPicPr>
            <p:blipFill>
              <a:blip r:embed="rId11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1" y="5935669"/>
                <a:ext cx="347473" cy="469393"/>
              </a:xfrm>
              <a:prstGeom prst="rect">
                <a:avLst/>
              </a:prstGeom>
            </p:spPr>
          </p:pic>
          <p:pic>
            <p:nvPicPr>
              <p:cNvPr id="68" name="Рисунок 67"/>
              <p:cNvPicPr>
                <a:picLocks noChangeAspect="1"/>
              </p:cNvPicPr>
              <p:nvPr/>
            </p:nvPicPr>
            <p:blipFill>
              <a:blip r:embed="rId11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939" y="5621404"/>
                <a:ext cx="347473" cy="469393"/>
              </a:xfrm>
              <a:prstGeom prst="rect">
                <a:avLst/>
              </a:prstGeom>
            </p:spPr>
          </p:pic>
          <p:pic>
            <p:nvPicPr>
              <p:cNvPr id="69" name="Рисунок 68"/>
              <p:cNvPicPr>
                <a:picLocks noChangeAspect="1"/>
              </p:cNvPicPr>
              <p:nvPr/>
            </p:nvPicPr>
            <p:blipFill>
              <a:blip r:embed="rId11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1364" y="5382379"/>
                <a:ext cx="347473" cy="469393"/>
              </a:xfrm>
              <a:prstGeom prst="rect">
                <a:avLst/>
              </a:prstGeom>
            </p:spPr>
          </p:pic>
        </p:grpSp>
        <p:grpSp>
          <p:nvGrpSpPr>
            <p:cNvPr id="43" name="Группа 42"/>
            <p:cNvGrpSpPr/>
            <p:nvPr/>
          </p:nvGrpSpPr>
          <p:grpSpPr>
            <a:xfrm>
              <a:off x="1382900" y="4920302"/>
              <a:ext cx="407506" cy="1260852"/>
              <a:chOff x="1382900" y="4920302"/>
              <a:chExt cx="407506" cy="1260852"/>
            </a:xfrm>
          </p:grpSpPr>
          <p:pic>
            <p:nvPicPr>
              <p:cNvPr id="63" name="Рисунок 62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2901" y="5745289"/>
                <a:ext cx="405385" cy="435865"/>
              </a:xfrm>
              <a:prstGeom prst="rect">
                <a:avLst/>
              </a:prstGeom>
            </p:spPr>
          </p:pic>
          <p:pic>
            <p:nvPicPr>
              <p:cNvPr id="64" name="Рисунок 6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2900" y="5456431"/>
                <a:ext cx="405385" cy="435865"/>
              </a:xfrm>
              <a:prstGeom prst="rect">
                <a:avLst/>
              </a:prstGeom>
            </p:spPr>
          </p:pic>
          <p:pic>
            <p:nvPicPr>
              <p:cNvPr id="65" name="Рисунок 6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5021" y="5181210"/>
                <a:ext cx="405385" cy="435865"/>
              </a:xfrm>
              <a:prstGeom prst="rect">
                <a:avLst/>
              </a:prstGeom>
            </p:spPr>
          </p:pic>
          <p:pic>
            <p:nvPicPr>
              <p:cNvPr id="66" name="Рисунок 6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4669" y="4920302"/>
                <a:ext cx="405385" cy="435865"/>
              </a:xfrm>
              <a:prstGeom prst="rect">
                <a:avLst/>
              </a:prstGeom>
            </p:spPr>
          </p:pic>
        </p:grpSp>
        <p:grpSp>
          <p:nvGrpSpPr>
            <p:cNvPr id="44" name="Группа 43"/>
            <p:cNvGrpSpPr/>
            <p:nvPr/>
          </p:nvGrpSpPr>
          <p:grpSpPr>
            <a:xfrm>
              <a:off x="1249140" y="5270700"/>
              <a:ext cx="350086" cy="1022683"/>
              <a:chOff x="1018751" y="5382379"/>
              <a:chExt cx="350086" cy="1022683"/>
            </a:xfrm>
          </p:grpSpPr>
          <p:pic>
            <p:nvPicPr>
              <p:cNvPr id="60" name="Рисунок 59"/>
              <p:cNvPicPr>
                <a:picLocks noChangeAspect="1"/>
              </p:cNvPicPr>
              <p:nvPr/>
            </p:nvPicPr>
            <p:blipFill>
              <a:blip r:embed="rId11" cstate="print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1" y="5935669"/>
                <a:ext cx="347473" cy="469393"/>
              </a:xfrm>
              <a:prstGeom prst="rect">
                <a:avLst/>
              </a:prstGeom>
            </p:spPr>
          </p:pic>
          <p:pic>
            <p:nvPicPr>
              <p:cNvPr id="61" name="Рисунок 60"/>
              <p:cNvPicPr>
                <a:picLocks noChangeAspect="1"/>
              </p:cNvPicPr>
              <p:nvPr/>
            </p:nvPicPr>
            <p:blipFill>
              <a:blip r:embed="rId11" cstate="print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939" y="5621404"/>
                <a:ext cx="347473" cy="469393"/>
              </a:xfrm>
              <a:prstGeom prst="rect">
                <a:avLst/>
              </a:prstGeom>
            </p:spPr>
          </p:pic>
          <p:pic>
            <p:nvPicPr>
              <p:cNvPr id="62" name="Рисунок 61"/>
              <p:cNvPicPr>
                <a:picLocks noChangeAspect="1"/>
              </p:cNvPicPr>
              <p:nvPr/>
            </p:nvPicPr>
            <p:blipFill>
              <a:blip r:embed="rId11" cstate="print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1364" y="5382379"/>
                <a:ext cx="347473" cy="469393"/>
              </a:xfrm>
              <a:prstGeom prst="rect">
                <a:avLst/>
              </a:prstGeom>
            </p:spPr>
          </p:pic>
        </p:grpSp>
        <p:grpSp>
          <p:nvGrpSpPr>
            <p:cNvPr id="45" name="Группа 44"/>
            <p:cNvGrpSpPr/>
            <p:nvPr/>
          </p:nvGrpSpPr>
          <p:grpSpPr>
            <a:xfrm>
              <a:off x="1872996" y="4400573"/>
              <a:ext cx="351497" cy="1598956"/>
              <a:chOff x="1790473" y="4442636"/>
              <a:chExt cx="351497" cy="1598956"/>
            </a:xfrm>
          </p:grpSpPr>
          <p:grpSp>
            <p:nvGrpSpPr>
              <p:cNvPr id="54" name="Группа 53"/>
              <p:cNvGrpSpPr/>
              <p:nvPr/>
            </p:nvGrpSpPr>
            <p:grpSpPr>
              <a:xfrm>
                <a:off x="1791884" y="5018909"/>
                <a:ext cx="350086" cy="1022683"/>
                <a:chOff x="1791884" y="5018909"/>
                <a:chExt cx="350086" cy="1022683"/>
              </a:xfrm>
            </p:grpSpPr>
            <p:pic>
              <p:nvPicPr>
                <p:cNvPr id="57" name="Рисунок 56"/>
                <p:cNvPicPr>
                  <a:picLocks noChangeAspect="1"/>
                </p:cNvPicPr>
                <p:nvPr/>
              </p:nvPicPr>
              <p:blipFill>
                <a:blip r:embed="rId11" cstate="print"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91884" y="5572199"/>
                  <a:ext cx="347473" cy="469393"/>
                </a:xfrm>
                <a:prstGeom prst="rect">
                  <a:avLst/>
                </a:prstGeom>
              </p:spPr>
            </p:pic>
            <p:pic>
              <p:nvPicPr>
                <p:cNvPr id="58" name="Рисунок 57"/>
                <p:cNvPicPr>
                  <a:picLocks noChangeAspect="1"/>
                </p:cNvPicPr>
                <p:nvPr/>
              </p:nvPicPr>
              <p:blipFill>
                <a:blip r:embed="rId11" cstate="print"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92072" y="5257934"/>
                  <a:ext cx="347473" cy="469393"/>
                </a:xfrm>
                <a:prstGeom prst="rect">
                  <a:avLst/>
                </a:prstGeom>
              </p:spPr>
            </p:pic>
            <p:pic>
              <p:nvPicPr>
                <p:cNvPr id="59" name="Рисунок 58"/>
                <p:cNvPicPr>
                  <a:picLocks noChangeAspect="1"/>
                </p:cNvPicPr>
                <p:nvPr/>
              </p:nvPicPr>
              <p:blipFill>
                <a:blip r:embed="rId11" cstate="print"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94497" y="5018909"/>
                  <a:ext cx="347473" cy="469393"/>
                </a:xfrm>
                <a:prstGeom prst="rect">
                  <a:avLst/>
                </a:prstGeom>
              </p:spPr>
            </p:pic>
          </p:grpSp>
          <p:pic>
            <p:nvPicPr>
              <p:cNvPr id="55" name="Рисунок 54"/>
              <p:cNvPicPr>
                <a:picLocks noChangeAspect="1"/>
              </p:cNvPicPr>
              <p:nvPr/>
            </p:nvPicPr>
            <p:blipFill>
              <a:blip r:embed="rId11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0473" y="4695964"/>
                <a:ext cx="347473" cy="469393"/>
              </a:xfrm>
              <a:prstGeom prst="rect">
                <a:avLst/>
              </a:prstGeom>
            </p:spPr>
          </p:pic>
          <p:pic>
            <p:nvPicPr>
              <p:cNvPr id="56" name="Рисунок 55"/>
              <p:cNvPicPr>
                <a:picLocks noChangeAspect="1"/>
              </p:cNvPicPr>
              <p:nvPr/>
            </p:nvPicPr>
            <p:blipFill>
              <a:blip r:embed="rId11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1664" y="4442636"/>
                <a:ext cx="347473" cy="469393"/>
              </a:xfrm>
              <a:prstGeom prst="rect">
                <a:avLst/>
              </a:prstGeom>
            </p:spPr>
          </p:pic>
        </p:grpSp>
        <p:grpSp>
          <p:nvGrpSpPr>
            <p:cNvPr id="46" name="Группа 45"/>
            <p:cNvGrpSpPr/>
            <p:nvPr/>
          </p:nvGrpSpPr>
          <p:grpSpPr>
            <a:xfrm>
              <a:off x="1018690" y="5407444"/>
              <a:ext cx="350086" cy="1022683"/>
              <a:chOff x="1018751" y="5382379"/>
              <a:chExt cx="350086" cy="1022683"/>
            </a:xfrm>
          </p:grpSpPr>
          <p:pic>
            <p:nvPicPr>
              <p:cNvPr id="51" name="Рисунок 5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1" y="5935669"/>
                <a:ext cx="347473" cy="469393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939" y="5621404"/>
                <a:ext cx="347473" cy="469393"/>
              </a:xfrm>
              <a:prstGeom prst="rect">
                <a:avLst/>
              </a:prstGeom>
            </p:spPr>
          </p:pic>
          <p:pic>
            <p:nvPicPr>
              <p:cNvPr id="53" name="Рисунок 52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1364" y="5382379"/>
                <a:ext cx="347473" cy="469393"/>
              </a:xfrm>
              <a:prstGeom prst="rect">
                <a:avLst/>
              </a:prstGeom>
            </p:spPr>
          </p:pic>
        </p:grpSp>
        <p:grpSp>
          <p:nvGrpSpPr>
            <p:cNvPr id="47" name="Группа 46"/>
            <p:cNvGrpSpPr/>
            <p:nvPr/>
          </p:nvGrpSpPr>
          <p:grpSpPr>
            <a:xfrm>
              <a:off x="1659700" y="5316454"/>
              <a:ext cx="350086" cy="1022683"/>
              <a:chOff x="1018751" y="5382379"/>
              <a:chExt cx="350086" cy="1022683"/>
            </a:xfrm>
          </p:grpSpPr>
          <p:pic>
            <p:nvPicPr>
              <p:cNvPr id="48" name="Рисунок 47"/>
              <p:cNvPicPr>
                <a:picLocks noChangeAspect="1"/>
              </p:cNvPicPr>
              <p:nvPr/>
            </p:nvPicPr>
            <p:blipFill>
              <a:blip r:embed="rId11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1" y="5935669"/>
                <a:ext cx="347473" cy="469393"/>
              </a:xfrm>
              <a:prstGeom prst="rect">
                <a:avLst/>
              </a:prstGeom>
            </p:spPr>
          </p:pic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11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939" y="5621404"/>
                <a:ext cx="347473" cy="469393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11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1364" y="5382379"/>
                <a:ext cx="347473" cy="469393"/>
              </a:xfrm>
              <a:prstGeom prst="rect">
                <a:avLst/>
              </a:prstGeom>
            </p:spPr>
          </p:pic>
        </p:grpSp>
      </p:grpSp>
      <p:cxnSp>
        <p:nvCxnSpPr>
          <p:cNvPr id="33" name="Прямая соединительная линия 32"/>
          <p:cNvCxnSpPr/>
          <p:nvPr/>
        </p:nvCxnSpPr>
        <p:spPr>
          <a:xfrm flipV="1">
            <a:off x="3646271" y="2504465"/>
            <a:ext cx="2515611" cy="1028977"/>
          </a:xfrm>
          <a:prstGeom prst="line">
            <a:avLst/>
          </a:prstGeom>
          <a:ln w="28575">
            <a:solidFill>
              <a:srgbClr val="1F4E79"/>
            </a:solidFill>
            <a:prstDash val="dash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814069" y="3024055"/>
            <a:ext cx="53964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F4E79"/>
                </a:solidFill>
              </a:rPr>
              <a:t>65</a:t>
            </a:r>
            <a:r>
              <a:rPr lang="ru-RU" sz="1600" baseline="30000" dirty="0">
                <a:solidFill>
                  <a:srgbClr val="1F4E79"/>
                </a:solidFill>
              </a:rPr>
              <a:t>о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V="1">
            <a:off x="3605039" y="1743863"/>
            <a:ext cx="1135132" cy="1810880"/>
          </a:xfrm>
          <a:prstGeom prst="line">
            <a:avLst/>
          </a:prstGeom>
          <a:ln w="28575">
            <a:solidFill>
              <a:srgbClr val="1F4E79"/>
            </a:solidFill>
            <a:prstDash val="dash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3603247" y="1694295"/>
            <a:ext cx="4807" cy="186470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3597047" y="3526871"/>
            <a:ext cx="5366847" cy="2435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810" y="3113719"/>
            <a:ext cx="501802" cy="4162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2230">
            <a:off x="5506785" y="1485231"/>
            <a:ext cx="717866" cy="67107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678">
            <a:off x="6468162" y="1452238"/>
            <a:ext cx="708089" cy="67107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678">
            <a:off x="7600542" y="1488499"/>
            <a:ext cx="775006" cy="671075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234353" y="4487723"/>
            <a:ext cx="8655390" cy="147732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l"/>
            <a:r>
              <a:rPr lang="ru-RU" dirty="0"/>
              <a:t>Реализуется: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 dirty="0"/>
              <a:t>Улучшением тактико-технических характеристик космических аппаратов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 dirty="0"/>
              <a:t>Развитием орбитального построения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 dirty="0"/>
              <a:t>С учетом условий распространения сигналов космических аппаратов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89700" y="3687306"/>
            <a:ext cx="2154109" cy="311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С 9,5 м до 0,1 м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402339" y="3710446"/>
            <a:ext cx="2154109" cy="311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С 78% до 92%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19E3-267A-664C-8E75-35B8F4AF58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9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201F9679-7029-487D-A602-5B562EF61C17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-107838" y="116634"/>
            <a:ext cx="6624054" cy="5834103"/>
            <a:chOff x="4977513" y="176808"/>
            <a:chExt cx="4567288" cy="4026786"/>
          </a:xfrm>
          <a:effectLst>
            <a:outerShdw blurRad="50800" dist="50800" dir="5400000" algn="ctr" rotWithShape="0">
              <a:srgbClr val="000000">
                <a:alpha val="15000"/>
              </a:srgbClr>
            </a:outerShdw>
          </a:effectLst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0CCE1FA6-027C-4CD0-9EA0-DE5DE2C5A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</a:blip>
            <a:stretch>
              <a:fillRect/>
            </a:stretch>
          </p:blipFill>
          <p:spPr>
            <a:xfrm rot="3517266" flipH="1">
              <a:off x="6138724" y="797518"/>
              <a:ext cx="4023679" cy="2788474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0AA93FFD-B518-4B69-B3C6-806E3C01C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</a:blip>
            <a:stretch>
              <a:fillRect/>
            </a:stretch>
          </p:blipFill>
          <p:spPr>
            <a:xfrm rot="18082734">
              <a:off x="4359910" y="794411"/>
              <a:ext cx="4023679" cy="2788474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702F5DBD-1A94-4FD0-A254-87FF72F9FF19}"/>
              </a:ext>
            </a:extLst>
          </p:cNvPr>
          <p:cNvGrpSpPr/>
          <p:nvPr/>
        </p:nvGrpSpPr>
        <p:grpSpPr>
          <a:xfrm rot="21161555" flipH="1">
            <a:off x="3187965" y="9270"/>
            <a:ext cx="5980492" cy="5435767"/>
            <a:chOff x="4977511" y="176809"/>
            <a:chExt cx="4567290" cy="4026785"/>
          </a:xfrm>
          <a:effectLst>
            <a:outerShdw blurRad="50800" dist="50800" dir="5400000" algn="ctr" rotWithShape="0">
              <a:srgbClr val="000000">
                <a:alpha val="24000"/>
              </a:srgbClr>
            </a:outerShdw>
          </a:effectLst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921406D4-097E-40F0-86D7-C5A5AD5E9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4D73">
                    <a:alpha val="56863"/>
                  </a:srgbClr>
                </a:clrFrom>
                <a:clrTo>
                  <a:srgbClr val="004D73">
                    <a:alpha val="0"/>
                  </a:srgbClr>
                </a:clrTo>
              </a:clrChange>
              <a:lum bright="70000" contrast="-70000"/>
            </a:blip>
            <a:stretch>
              <a:fillRect/>
            </a:stretch>
          </p:blipFill>
          <p:spPr>
            <a:xfrm rot="3517266" flipH="1">
              <a:off x="6138724" y="797518"/>
              <a:ext cx="4023679" cy="2788474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B5B4821E-E04E-4C66-9D86-B857EB3DF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4D73">
                    <a:alpha val="56863"/>
                  </a:srgbClr>
                </a:clrFrom>
                <a:clrTo>
                  <a:srgbClr val="004D73">
                    <a:alpha val="0"/>
                  </a:srgbClr>
                </a:clrTo>
              </a:clrChange>
              <a:lum bright="70000" contrast="-70000"/>
            </a:blip>
            <a:stretch>
              <a:fillRect/>
            </a:stretch>
          </p:blipFill>
          <p:spPr>
            <a:xfrm rot="18082734">
              <a:off x="4359908" y="794412"/>
              <a:ext cx="4023679" cy="2788474"/>
            </a:xfrm>
            <a:prstGeom prst="rect">
              <a:avLst/>
            </a:prstGeom>
          </p:spPr>
        </p:pic>
      </p:grpSp>
      <p:sp>
        <p:nvSpPr>
          <p:cNvPr id="39" name="Заголовок 6"/>
          <p:cNvSpPr>
            <a:spLocks noGrp="1"/>
          </p:cNvSpPr>
          <p:nvPr>
            <p:ph type="title"/>
          </p:nvPr>
        </p:nvSpPr>
        <p:spPr>
          <a:xfrm>
            <a:off x="1403648" y="59600"/>
            <a:ext cx="7560244" cy="849120"/>
          </a:xfrm>
        </p:spPr>
        <p:txBody>
          <a:bodyPr/>
          <a:lstStyle/>
          <a:p>
            <a:r>
              <a:rPr lang="ru-RU" dirty="0"/>
              <a:t>ИНТЕЛЛЕКТУАЛЬНЫЕ ТРАНСПОРТНЫЕ СИСТЕМЫ (ИТС) </a:t>
            </a:r>
          </a:p>
        </p:txBody>
      </p:sp>
      <p:sp>
        <p:nvSpPr>
          <p:cNvPr id="40" name="object 20"/>
          <p:cNvSpPr txBox="1"/>
          <p:nvPr/>
        </p:nvSpPr>
        <p:spPr>
          <a:xfrm>
            <a:off x="157857" y="1038296"/>
            <a:ext cx="250462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46"/>
              </a:lnSpc>
            </a:pPr>
            <a:r>
              <a:rPr lang="ru-RU" sz="1600" b="1" spc="-9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Транспортное средство</a:t>
            </a:r>
            <a:endParaRPr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bject 22"/>
          <p:cNvSpPr txBox="1"/>
          <p:nvPr/>
        </p:nvSpPr>
        <p:spPr>
          <a:xfrm>
            <a:off x="162618" y="1286258"/>
            <a:ext cx="2053056" cy="789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7473" indent="-285750">
              <a:buFont typeface="Wingdings" panose="05000000000000000000" pitchFamily="2" charset="2"/>
              <a:buChar char="§"/>
              <a:tabLst>
                <a:tab pos="222744" algn="l"/>
              </a:tabLst>
            </a:pPr>
            <a:r>
              <a:rPr lang="ru-RU" sz="1600" spc="-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Местоположение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7473" indent="-285750">
              <a:spcBef>
                <a:spcPts val="152"/>
              </a:spcBef>
              <a:buFont typeface="Wingdings" panose="05000000000000000000" pitchFamily="2" charset="2"/>
              <a:buChar char="§"/>
              <a:tabLst>
                <a:tab pos="222744" algn="l"/>
              </a:tabLst>
            </a:pPr>
            <a:r>
              <a:rPr lang="ru-RU"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Курс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7473" indent="-285750">
              <a:spcBef>
                <a:spcPts val="157"/>
              </a:spcBef>
              <a:buFont typeface="Wingdings" panose="05000000000000000000" pitchFamily="2" charset="2"/>
              <a:buChar char="§"/>
              <a:tabLst>
                <a:tab pos="222744" algn="l"/>
              </a:tabLst>
            </a:pPr>
            <a:r>
              <a:rPr lang="ru-RU"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Скорость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bject 24"/>
          <p:cNvSpPr txBox="1"/>
          <p:nvPr/>
        </p:nvSpPr>
        <p:spPr>
          <a:xfrm>
            <a:off x="7128597" y="1022909"/>
            <a:ext cx="1682026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723" algn="r"/>
            <a:r>
              <a:rPr lang="ru-RU" sz="1600" b="1" spc="-14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  <a:endParaRPr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bject 26"/>
          <p:cNvSpPr txBox="1"/>
          <p:nvPr/>
        </p:nvSpPr>
        <p:spPr>
          <a:xfrm>
            <a:off x="7200111" y="1323845"/>
            <a:ext cx="1620363" cy="1074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7473" indent="-285750" algn="r">
              <a:buFont typeface="Wingdings" panose="05000000000000000000" pitchFamily="2" charset="2"/>
              <a:buChar char="§"/>
              <a:tabLst>
                <a:tab pos="222744" algn="l"/>
              </a:tabLst>
            </a:pPr>
            <a:r>
              <a:rPr lang="ru-RU" sz="1600" spc="-14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Препятствия 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7473" indent="-285750" algn="r">
              <a:spcBef>
                <a:spcPts val="152"/>
              </a:spcBef>
              <a:buFont typeface="Wingdings" panose="05000000000000000000" pitchFamily="2" charset="2"/>
              <a:buChar char="§"/>
              <a:tabLst>
                <a:tab pos="222744" algn="l"/>
              </a:tabLst>
            </a:pPr>
            <a:r>
              <a:rPr lang="ru-RU" sz="1600" spc="-28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Дорожное движение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7473" indent="-285750" algn="r">
              <a:spcBef>
                <a:spcPts val="157"/>
              </a:spcBef>
              <a:buFont typeface="Wingdings" panose="05000000000000000000" pitchFamily="2" charset="2"/>
              <a:buChar char="§"/>
              <a:tabLst>
                <a:tab pos="222744" algn="l"/>
              </a:tabLst>
            </a:pPr>
            <a:r>
              <a:rPr lang="ru-RU" sz="1600" spc="-18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Погода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12EF1FF5-89E3-4246-B975-EAF51C9626A7}"/>
              </a:ext>
            </a:extLst>
          </p:cNvPr>
          <p:cNvSpPr/>
          <p:nvPr/>
        </p:nvSpPr>
        <p:spPr>
          <a:xfrm>
            <a:off x="0" y="3894791"/>
            <a:ext cx="9144000" cy="2086277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41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Рисунок 43" descr="Изображение выглядит как зубчатая передач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95ACE03B-7791-4437-A2FD-5ABE040560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929281"/>
            <a:ext cx="2686029" cy="179252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спутник, транспор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3526C5F-319C-48C7-8562-8BC77BB5E9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60852">
            <a:off x="2663332" y="735749"/>
            <a:ext cx="1032295" cy="681306"/>
          </a:xfrm>
          <a:prstGeom prst="rect">
            <a:avLst/>
          </a:prstGeom>
        </p:spPr>
      </p:pic>
      <p:pic>
        <p:nvPicPr>
          <p:cNvPr id="48" name="Рисунок 47" descr="Изображение выглядит как спутник, транспор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869C4B9-F319-486A-9F36-48440FA684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21374" flipH="1">
            <a:off x="5508104" y="620690"/>
            <a:ext cx="936104" cy="6752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22727CE-2F14-44EB-906F-FD9C666249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081728"/>
            <a:ext cx="9144000" cy="1914792"/>
          </a:xfrm>
          <a:prstGeom prst="rect">
            <a:avLst/>
          </a:prstGeom>
        </p:spPr>
      </p:pic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F00CB15D-5E41-4D89-B4E9-006042651BA2}"/>
              </a:ext>
            </a:extLst>
          </p:cNvPr>
          <p:cNvSpPr/>
          <p:nvPr/>
        </p:nvSpPr>
        <p:spPr>
          <a:xfrm>
            <a:off x="1621427" y="4839546"/>
            <a:ext cx="3642261" cy="904146"/>
          </a:xfrm>
          <a:custGeom>
            <a:avLst/>
            <a:gdLst>
              <a:gd name="connsiteX0" fmla="*/ 781050 w 4008120"/>
              <a:gd name="connsiteY0" fmla="*/ 186690 h 1192530"/>
              <a:gd name="connsiteX1" fmla="*/ 967740 w 4008120"/>
              <a:gd name="connsiteY1" fmla="*/ 156210 h 1192530"/>
              <a:gd name="connsiteX2" fmla="*/ 2358390 w 4008120"/>
              <a:gd name="connsiteY2" fmla="*/ 327660 h 1192530"/>
              <a:gd name="connsiteX3" fmla="*/ 2385060 w 4008120"/>
              <a:gd name="connsiteY3" fmla="*/ 361950 h 1192530"/>
              <a:gd name="connsiteX4" fmla="*/ 624840 w 4008120"/>
              <a:gd name="connsiteY4" fmla="*/ 845820 h 1192530"/>
              <a:gd name="connsiteX5" fmla="*/ 464820 w 4008120"/>
              <a:gd name="connsiteY5" fmla="*/ 826770 h 1192530"/>
              <a:gd name="connsiteX6" fmla="*/ 0 w 4008120"/>
              <a:gd name="connsiteY6" fmla="*/ 1192530 h 1192530"/>
              <a:gd name="connsiteX7" fmla="*/ 1443990 w 4008120"/>
              <a:gd name="connsiteY7" fmla="*/ 1009650 h 1192530"/>
              <a:gd name="connsiteX8" fmla="*/ 1219200 w 4008120"/>
              <a:gd name="connsiteY8" fmla="*/ 979170 h 1192530"/>
              <a:gd name="connsiteX9" fmla="*/ 4008120 w 4008120"/>
              <a:gd name="connsiteY9" fmla="*/ 144780 h 1192530"/>
              <a:gd name="connsiteX10" fmla="*/ 3592830 w 4008120"/>
              <a:gd name="connsiteY10" fmla="*/ 57150 h 1192530"/>
              <a:gd name="connsiteX11" fmla="*/ 3082290 w 4008120"/>
              <a:gd name="connsiteY11" fmla="*/ 198120 h 1192530"/>
              <a:gd name="connsiteX12" fmla="*/ 2937510 w 4008120"/>
              <a:gd name="connsiteY12" fmla="*/ 205740 h 1192530"/>
              <a:gd name="connsiteX13" fmla="*/ 1512570 w 4008120"/>
              <a:gd name="connsiteY13" fmla="*/ 57150 h 1192530"/>
              <a:gd name="connsiteX14" fmla="*/ 1638300 w 4008120"/>
              <a:gd name="connsiteY14" fmla="*/ 30480 h 1192530"/>
              <a:gd name="connsiteX15" fmla="*/ 693420 w 4008120"/>
              <a:gd name="connsiteY15" fmla="*/ 0 h 1192530"/>
              <a:gd name="connsiteX16" fmla="*/ 781050 w 4008120"/>
              <a:gd name="connsiteY16" fmla="*/ 186690 h 1192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08120" h="1192530">
                <a:moveTo>
                  <a:pt x="781050" y="186690"/>
                </a:moveTo>
                <a:lnTo>
                  <a:pt x="967740" y="156210"/>
                </a:lnTo>
                <a:lnTo>
                  <a:pt x="2358390" y="327660"/>
                </a:lnTo>
                <a:lnTo>
                  <a:pt x="2385060" y="361950"/>
                </a:lnTo>
                <a:lnTo>
                  <a:pt x="624840" y="845820"/>
                </a:lnTo>
                <a:lnTo>
                  <a:pt x="464820" y="826770"/>
                </a:lnTo>
                <a:lnTo>
                  <a:pt x="0" y="1192530"/>
                </a:lnTo>
                <a:lnTo>
                  <a:pt x="1443990" y="1009650"/>
                </a:lnTo>
                <a:lnTo>
                  <a:pt x="1219200" y="979170"/>
                </a:lnTo>
                <a:lnTo>
                  <a:pt x="4008120" y="144780"/>
                </a:lnTo>
                <a:lnTo>
                  <a:pt x="3592830" y="57150"/>
                </a:lnTo>
                <a:lnTo>
                  <a:pt x="3082290" y="198120"/>
                </a:lnTo>
                <a:lnTo>
                  <a:pt x="2937510" y="205740"/>
                </a:lnTo>
                <a:lnTo>
                  <a:pt x="1512570" y="57150"/>
                </a:lnTo>
                <a:lnTo>
                  <a:pt x="1638300" y="30480"/>
                </a:lnTo>
                <a:lnTo>
                  <a:pt x="693420" y="0"/>
                </a:lnTo>
                <a:lnTo>
                  <a:pt x="781050" y="186690"/>
                </a:lnTo>
                <a:close/>
              </a:path>
            </a:pathLst>
          </a:custGeom>
          <a:gradFill>
            <a:gsLst>
              <a:gs pos="44000">
                <a:srgbClr val="00B050">
                  <a:alpha val="42000"/>
                  <a:lumMod val="60000"/>
                  <a:lumOff val="40000"/>
                </a:srgbClr>
              </a:gs>
              <a:gs pos="89000">
                <a:srgbClr val="FF0000"/>
              </a:gs>
            </a:gsLst>
            <a:lin ang="15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24986EC-CE1F-4F38-A51B-7326D358B4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352974" y="4075433"/>
            <a:ext cx="3047722" cy="1811399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B2A2AD9A-DEA9-4B8F-8E45-C1E3462C0A9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833"/>
          <a:stretch/>
        </p:blipFill>
        <p:spPr>
          <a:xfrm>
            <a:off x="7507137" y="3085025"/>
            <a:ext cx="1601369" cy="1945137"/>
          </a:xfrm>
          <a:prstGeom prst="rect">
            <a:avLst/>
          </a:prstGeom>
          <a:effectLst>
            <a:outerShdw blurRad="76200" dist="1651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0" name="Рисунок 19" descr="Изображение выглядит как грузовик, транспорт, внешний, небо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2124F00-9415-4C0D-8C86-6CB5AE3C5C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456242" y="3845499"/>
            <a:ext cx="2150558" cy="1359279"/>
          </a:xfrm>
          <a:prstGeom prst="rect">
            <a:avLst/>
          </a:prstGeom>
        </p:spPr>
      </p:pic>
      <p:sp>
        <p:nvSpPr>
          <p:cNvPr id="47" name="Полилиния: фигура 46">
            <a:extLst>
              <a:ext uri="{FF2B5EF4-FFF2-40B4-BE49-F238E27FC236}">
                <a16:creationId xmlns:a16="http://schemas.microsoft.com/office/drawing/2014/main" id="{02DB1BED-493C-4D0C-A3F0-82CE17195CD5}"/>
              </a:ext>
            </a:extLst>
          </p:cNvPr>
          <p:cNvSpPr/>
          <p:nvPr/>
        </p:nvSpPr>
        <p:spPr>
          <a:xfrm>
            <a:off x="-7959" y="2184547"/>
            <a:ext cx="2609706" cy="1162058"/>
          </a:xfrm>
          <a:custGeom>
            <a:avLst/>
            <a:gdLst>
              <a:gd name="connsiteX0" fmla="*/ 0 w 2714919"/>
              <a:gd name="connsiteY0" fmla="*/ 1470582 h 1470582"/>
              <a:gd name="connsiteX1" fmla="*/ 2714919 w 2714919"/>
              <a:gd name="connsiteY1" fmla="*/ 0 h 1470582"/>
              <a:gd name="connsiteX2" fmla="*/ 28280 w 2714919"/>
              <a:gd name="connsiteY2" fmla="*/ 763571 h 1470582"/>
              <a:gd name="connsiteX0" fmla="*/ 0 w 2714928"/>
              <a:gd name="connsiteY0" fmla="*/ 1485174 h 1485174"/>
              <a:gd name="connsiteX1" fmla="*/ 2714919 w 2714928"/>
              <a:gd name="connsiteY1" fmla="*/ 14592 h 1485174"/>
              <a:gd name="connsiteX2" fmla="*/ 28280 w 2714928"/>
              <a:gd name="connsiteY2" fmla="*/ 778163 h 1485174"/>
              <a:gd name="connsiteX0" fmla="*/ 0 w 2735118"/>
              <a:gd name="connsiteY0" fmla="*/ 1512593 h 1512593"/>
              <a:gd name="connsiteX1" fmla="*/ 2714919 w 2735118"/>
              <a:gd name="connsiteY1" fmla="*/ 42011 h 1512593"/>
              <a:gd name="connsiteX2" fmla="*/ 801277 w 2735118"/>
              <a:gd name="connsiteY2" fmla="*/ 456791 h 1512593"/>
              <a:gd name="connsiteX3" fmla="*/ 28280 w 2735118"/>
              <a:gd name="connsiteY3" fmla="*/ 805582 h 1512593"/>
              <a:gd name="connsiteX0" fmla="*/ 0 w 2800002"/>
              <a:gd name="connsiteY0" fmla="*/ 1567203 h 1567203"/>
              <a:gd name="connsiteX1" fmla="*/ 2714919 w 2800002"/>
              <a:gd name="connsiteY1" fmla="*/ 96621 h 1567203"/>
              <a:gd name="connsiteX2" fmla="*/ 1998481 w 2800002"/>
              <a:gd name="connsiteY2" fmla="*/ 181464 h 1567203"/>
              <a:gd name="connsiteX3" fmla="*/ 801277 w 2800002"/>
              <a:gd name="connsiteY3" fmla="*/ 511401 h 1567203"/>
              <a:gd name="connsiteX4" fmla="*/ 28280 w 2800002"/>
              <a:gd name="connsiteY4" fmla="*/ 860192 h 1567203"/>
              <a:gd name="connsiteX0" fmla="*/ 0 w 2832533"/>
              <a:gd name="connsiteY0" fmla="*/ 1549763 h 1549763"/>
              <a:gd name="connsiteX1" fmla="*/ 2714919 w 2832533"/>
              <a:gd name="connsiteY1" fmla="*/ 79181 h 1549763"/>
              <a:gd name="connsiteX2" fmla="*/ 2281285 w 2832533"/>
              <a:gd name="connsiteY2" fmla="*/ 258292 h 1549763"/>
              <a:gd name="connsiteX3" fmla="*/ 801277 w 2832533"/>
              <a:gd name="connsiteY3" fmla="*/ 493961 h 1549763"/>
              <a:gd name="connsiteX4" fmla="*/ 28280 w 2832533"/>
              <a:gd name="connsiteY4" fmla="*/ 842752 h 1549763"/>
              <a:gd name="connsiteX0" fmla="*/ 0 w 2363164"/>
              <a:gd name="connsiteY0" fmla="*/ 1857578 h 1857578"/>
              <a:gd name="connsiteX1" fmla="*/ 1574276 w 2363164"/>
              <a:gd name="connsiteY1" fmla="*/ 47631 h 1857578"/>
              <a:gd name="connsiteX2" fmla="*/ 2281285 w 2363164"/>
              <a:gd name="connsiteY2" fmla="*/ 566107 h 1857578"/>
              <a:gd name="connsiteX3" fmla="*/ 801277 w 2363164"/>
              <a:gd name="connsiteY3" fmla="*/ 801776 h 1857578"/>
              <a:gd name="connsiteX4" fmla="*/ 28280 w 2363164"/>
              <a:gd name="connsiteY4" fmla="*/ 1150567 h 1857578"/>
              <a:gd name="connsiteX0" fmla="*/ 0 w 2323606"/>
              <a:gd name="connsiteY0" fmla="*/ 1809947 h 1809947"/>
              <a:gd name="connsiteX1" fmla="*/ 1574276 w 2323606"/>
              <a:gd name="connsiteY1" fmla="*/ 0 h 1809947"/>
              <a:gd name="connsiteX2" fmla="*/ 2281285 w 2323606"/>
              <a:gd name="connsiteY2" fmla="*/ 518476 h 1809947"/>
              <a:gd name="connsiteX3" fmla="*/ 801277 w 2323606"/>
              <a:gd name="connsiteY3" fmla="*/ 754145 h 1809947"/>
              <a:gd name="connsiteX4" fmla="*/ 28280 w 2323606"/>
              <a:gd name="connsiteY4" fmla="*/ 1102936 h 1809947"/>
              <a:gd name="connsiteX0" fmla="*/ 0 w 2696066"/>
              <a:gd name="connsiteY0" fmla="*/ 1442302 h 1442302"/>
              <a:gd name="connsiteX1" fmla="*/ 2696066 w 2696066"/>
              <a:gd name="connsiteY1" fmla="*/ 0 h 1442302"/>
              <a:gd name="connsiteX2" fmla="*/ 2281285 w 2696066"/>
              <a:gd name="connsiteY2" fmla="*/ 150831 h 1442302"/>
              <a:gd name="connsiteX3" fmla="*/ 801277 w 2696066"/>
              <a:gd name="connsiteY3" fmla="*/ 386500 h 1442302"/>
              <a:gd name="connsiteX4" fmla="*/ 28280 w 2696066"/>
              <a:gd name="connsiteY4" fmla="*/ 735291 h 1442302"/>
              <a:gd name="connsiteX0" fmla="*/ 0 w 2696066"/>
              <a:gd name="connsiteY0" fmla="*/ 1442302 h 1442302"/>
              <a:gd name="connsiteX1" fmla="*/ 2696066 w 2696066"/>
              <a:gd name="connsiteY1" fmla="*/ 0 h 1442302"/>
              <a:gd name="connsiteX2" fmla="*/ 2225405 w 2696066"/>
              <a:gd name="connsiteY2" fmla="*/ 176231 h 1442302"/>
              <a:gd name="connsiteX3" fmla="*/ 801277 w 2696066"/>
              <a:gd name="connsiteY3" fmla="*/ 386500 h 1442302"/>
              <a:gd name="connsiteX4" fmla="*/ 28280 w 2696066"/>
              <a:gd name="connsiteY4" fmla="*/ 735291 h 1442302"/>
              <a:gd name="connsiteX0" fmla="*/ 0 w 2696066"/>
              <a:gd name="connsiteY0" fmla="*/ 1458316 h 1458316"/>
              <a:gd name="connsiteX1" fmla="*/ 2696066 w 2696066"/>
              <a:gd name="connsiteY1" fmla="*/ 16014 h 1458316"/>
              <a:gd name="connsiteX2" fmla="*/ 2225405 w 2696066"/>
              <a:gd name="connsiteY2" fmla="*/ 192245 h 1458316"/>
              <a:gd name="connsiteX3" fmla="*/ 801277 w 2696066"/>
              <a:gd name="connsiteY3" fmla="*/ 402514 h 1458316"/>
              <a:gd name="connsiteX4" fmla="*/ 28280 w 2696066"/>
              <a:gd name="connsiteY4" fmla="*/ 751305 h 1458316"/>
              <a:gd name="connsiteX0" fmla="*/ 0 w 2696066"/>
              <a:gd name="connsiteY0" fmla="*/ 1573962 h 1573962"/>
              <a:gd name="connsiteX1" fmla="*/ 2696066 w 2696066"/>
              <a:gd name="connsiteY1" fmla="*/ 131660 h 1573962"/>
              <a:gd name="connsiteX2" fmla="*/ 2225405 w 2696066"/>
              <a:gd name="connsiteY2" fmla="*/ 307891 h 1573962"/>
              <a:gd name="connsiteX3" fmla="*/ 801277 w 2696066"/>
              <a:gd name="connsiteY3" fmla="*/ 518160 h 1573962"/>
              <a:gd name="connsiteX4" fmla="*/ 28280 w 2696066"/>
              <a:gd name="connsiteY4" fmla="*/ 866951 h 1573962"/>
              <a:gd name="connsiteX0" fmla="*/ 0 w 2696066"/>
              <a:gd name="connsiteY0" fmla="*/ 1465566 h 1465566"/>
              <a:gd name="connsiteX1" fmla="*/ 2696066 w 2696066"/>
              <a:gd name="connsiteY1" fmla="*/ 23264 h 1465566"/>
              <a:gd name="connsiteX2" fmla="*/ 2225405 w 2696066"/>
              <a:gd name="connsiteY2" fmla="*/ 199495 h 1465566"/>
              <a:gd name="connsiteX3" fmla="*/ 801277 w 2696066"/>
              <a:gd name="connsiteY3" fmla="*/ 409764 h 1465566"/>
              <a:gd name="connsiteX4" fmla="*/ 28280 w 2696066"/>
              <a:gd name="connsiteY4" fmla="*/ 758555 h 1465566"/>
              <a:gd name="connsiteX0" fmla="*/ 0 w 2696066"/>
              <a:gd name="connsiteY0" fmla="*/ 1465566 h 1465566"/>
              <a:gd name="connsiteX1" fmla="*/ 2696066 w 2696066"/>
              <a:gd name="connsiteY1" fmla="*/ 23264 h 1465566"/>
              <a:gd name="connsiteX2" fmla="*/ 2225405 w 2696066"/>
              <a:gd name="connsiteY2" fmla="*/ 199495 h 1465566"/>
              <a:gd name="connsiteX3" fmla="*/ 801277 w 2696066"/>
              <a:gd name="connsiteY3" fmla="*/ 409764 h 1465566"/>
              <a:gd name="connsiteX4" fmla="*/ 28280 w 2696066"/>
              <a:gd name="connsiteY4" fmla="*/ 758555 h 1465566"/>
              <a:gd name="connsiteX0" fmla="*/ 0 w 2806287"/>
              <a:gd name="connsiteY0" fmla="*/ 1512223 h 1512223"/>
              <a:gd name="connsiteX1" fmla="*/ 2696066 w 2806287"/>
              <a:gd name="connsiteY1" fmla="*/ 69921 h 1512223"/>
              <a:gd name="connsiteX2" fmla="*/ 2225405 w 2806287"/>
              <a:gd name="connsiteY2" fmla="*/ 246152 h 1512223"/>
              <a:gd name="connsiteX3" fmla="*/ 801277 w 2806287"/>
              <a:gd name="connsiteY3" fmla="*/ 456421 h 1512223"/>
              <a:gd name="connsiteX4" fmla="*/ 28280 w 2806287"/>
              <a:gd name="connsiteY4" fmla="*/ 805212 h 1512223"/>
              <a:gd name="connsiteX0" fmla="*/ 0 w 2801640"/>
              <a:gd name="connsiteY0" fmla="*/ 1552601 h 1552601"/>
              <a:gd name="connsiteX1" fmla="*/ 2696066 w 2801640"/>
              <a:gd name="connsiteY1" fmla="*/ 110299 h 1552601"/>
              <a:gd name="connsiteX2" fmla="*/ 2225405 w 2801640"/>
              <a:gd name="connsiteY2" fmla="*/ 286530 h 1552601"/>
              <a:gd name="connsiteX3" fmla="*/ 801277 w 2801640"/>
              <a:gd name="connsiteY3" fmla="*/ 496799 h 1552601"/>
              <a:gd name="connsiteX4" fmla="*/ 28280 w 2801640"/>
              <a:gd name="connsiteY4" fmla="*/ 845590 h 1552601"/>
              <a:gd name="connsiteX0" fmla="*/ 0 w 2696066"/>
              <a:gd name="connsiteY0" fmla="*/ 1474511 h 1474511"/>
              <a:gd name="connsiteX1" fmla="*/ 2696066 w 2696066"/>
              <a:gd name="connsiteY1" fmla="*/ 32209 h 1474511"/>
              <a:gd name="connsiteX2" fmla="*/ 2225405 w 2696066"/>
              <a:gd name="connsiteY2" fmla="*/ 208440 h 1474511"/>
              <a:gd name="connsiteX3" fmla="*/ 801277 w 2696066"/>
              <a:gd name="connsiteY3" fmla="*/ 418709 h 1474511"/>
              <a:gd name="connsiteX4" fmla="*/ 28280 w 2696066"/>
              <a:gd name="connsiteY4" fmla="*/ 767500 h 1474511"/>
              <a:gd name="connsiteX0" fmla="*/ 0 w 2696066"/>
              <a:gd name="connsiteY0" fmla="*/ 1447963 h 1447963"/>
              <a:gd name="connsiteX1" fmla="*/ 2696066 w 2696066"/>
              <a:gd name="connsiteY1" fmla="*/ 5661 h 1447963"/>
              <a:gd name="connsiteX2" fmla="*/ 2225405 w 2696066"/>
              <a:gd name="connsiteY2" fmla="*/ 181892 h 1447963"/>
              <a:gd name="connsiteX3" fmla="*/ 801277 w 2696066"/>
              <a:gd name="connsiteY3" fmla="*/ 392161 h 1447963"/>
              <a:gd name="connsiteX4" fmla="*/ 28280 w 2696066"/>
              <a:gd name="connsiteY4" fmla="*/ 740952 h 1447963"/>
              <a:gd name="connsiteX0" fmla="*/ 0 w 2696066"/>
              <a:gd name="connsiteY0" fmla="*/ 1447963 h 1447963"/>
              <a:gd name="connsiteX1" fmla="*/ 2696066 w 2696066"/>
              <a:gd name="connsiteY1" fmla="*/ 5661 h 1447963"/>
              <a:gd name="connsiteX2" fmla="*/ 2225405 w 2696066"/>
              <a:gd name="connsiteY2" fmla="*/ 181892 h 1447963"/>
              <a:gd name="connsiteX3" fmla="*/ 801277 w 2696066"/>
              <a:gd name="connsiteY3" fmla="*/ 392161 h 1447963"/>
              <a:gd name="connsiteX4" fmla="*/ 28280 w 2696066"/>
              <a:gd name="connsiteY4" fmla="*/ 740952 h 1447963"/>
              <a:gd name="connsiteX0" fmla="*/ 0 w 2696066"/>
              <a:gd name="connsiteY0" fmla="*/ 1448350 h 1448350"/>
              <a:gd name="connsiteX1" fmla="*/ 2696066 w 2696066"/>
              <a:gd name="connsiteY1" fmla="*/ 6048 h 1448350"/>
              <a:gd name="connsiteX2" fmla="*/ 2225405 w 2696066"/>
              <a:gd name="connsiteY2" fmla="*/ 182279 h 1448350"/>
              <a:gd name="connsiteX3" fmla="*/ 801277 w 2696066"/>
              <a:gd name="connsiteY3" fmla="*/ 392548 h 1448350"/>
              <a:gd name="connsiteX4" fmla="*/ 28280 w 2696066"/>
              <a:gd name="connsiteY4" fmla="*/ 741339 h 1448350"/>
              <a:gd name="connsiteX0" fmla="*/ 0 w 2696066"/>
              <a:gd name="connsiteY0" fmla="*/ 1442302 h 1442302"/>
              <a:gd name="connsiteX1" fmla="*/ 2696066 w 2696066"/>
              <a:gd name="connsiteY1" fmla="*/ 0 h 1442302"/>
              <a:gd name="connsiteX2" fmla="*/ 2225405 w 2696066"/>
              <a:gd name="connsiteY2" fmla="*/ 176231 h 1442302"/>
              <a:gd name="connsiteX3" fmla="*/ 801277 w 2696066"/>
              <a:gd name="connsiteY3" fmla="*/ 386500 h 1442302"/>
              <a:gd name="connsiteX4" fmla="*/ 28280 w 2696066"/>
              <a:gd name="connsiteY4" fmla="*/ 735291 h 1442302"/>
              <a:gd name="connsiteX0" fmla="*/ 0 w 2696066"/>
              <a:gd name="connsiteY0" fmla="*/ 1442302 h 1442302"/>
              <a:gd name="connsiteX1" fmla="*/ 2696066 w 2696066"/>
              <a:gd name="connsiteY1" fmla="*/ 0 h 1442302"/>
              <a:gd name="connsiteX2" fmla="*/ 2245725 w 2696066"/>
              <a:gd name="connsiteY2" fmla="*/ 155911 h 1442302"/>
              <a:gd name="connsiteX3" fmla="*/ 801277 w 2696066"/>
              <a:gd name="connsiteY3" fmla="*/ 386500 h 1442302"/>
              <a:gd name="connsiteX4" fmla="*/ 28280 w 2696066"/>
              <a:gd name="connsiteY4" fmla="*/ 735291 h 1442302"/>
              <a:gd name="connsiteX0" fmla="*/ 0 w 2696066"/>
              <a:gd name="connsiteY0" fmla="*/ 1442302 h 1442302"/>
              <a:gd name="connsiteX1" fmla="*/ 2696066 w 2696066"/>
              <a:gd name="connsiteY1" fmla="*/ 0 h 1442302"/>
              <a:gd name="connsiteX2" fmla="*/ 2245725 w 2696066"/>
              <a:gd name="connsiteY2" fmla="*/ 155911 h 1442302"/>
              <a:gd name="connsiteX3" fmla="*/ 801277 w 2696066"/>
              <a:gd name="connsiteY3" fmla="*/ 386500 h 1442302"/>
              <a:gd name="connsiteX4" fmla="*/ 28280 w 2696066"/>
              <a:gd name="connsiteY4" fmla="*/ 735291 h 1442302"/>
              <a:gd name="connsiteX0" fmla="*/ 0 w 2696066"/>
              <a:gd name="connsiteY0" fmla="*/ 1442302 h 1442302"/>
              <a:gd name="connsiteX1" fmla="*/ 2696066 w 2696066"/>
              <a:gd name="connsiteY1" fmla="*/ 0 h 1442302"/>
              <a:gd name="connsiteX2" fmla="*/ 2245725 w 2696066"/>
              <a:gd name="connsiteY2" fmla="*/ 155911 h 1442302"/>
              <a:gd name="connsiteX3" fmla="*/ 801277 w 2696066"/>
              <a:gd name="connsiteY3" fmla="*/ 386500 h 1442302"/>
              <a:gd name="connsiteX4" fmla="*/ 28280 w 2696066"/>
              <a:gd name="connsiteY4" fmla="*/ 735291 h 1442302"/>
              <a:gd name="connsiteX0" fmla="*/ 0 w 2696066"/>
              <a:gd name="connsiteY0" fmla="*/ 1442302 h 1442302"/>
              <a:gd name="connsiteX1" fmla="*/ 2696066 w 2696066"/>
              <a:gd name="connsiteY1" fmla="*/ 0 h 1442302"/>
              <a:gd name="connsiteX2" fmla="*/ 2245725 w 2696066"/>
              <a:gd name="connsiteY2" fmla="*/ 155911 h 1442302"/>
              <a:gd name="connsiteX3" fmla="*/ 801277 w 2696066"/>
              <a:gd name="connsiteY3" fmla="*/ 386500 h 1442302"/>
              <a:gd name="connsiteX4" fmla="*/ 28280 w 2696066"/>
              <a:gd name="connsiteY4" fmla="*/ 735291 h 1442302"/>
              <a:gd name="connsiteX0" fmla="*/ 0 w 2665586"/>
              <a:gd name="connsiteY0" fmla="*/ 1447382 h 1447382"/>
              <a:gd name="connsiteX1" fmla="*/ 2665586 w 2665586"/>
              <a:gd name="connsiteY1" fmla="*/ 0 h 1447382"/>
              <a:gd name="connsiteX2" fmla="*/ 2245725 w 2665586"/>
              <a:gd name="connsiteY2" fmla="*/ 160991 h 1447382"/>
              <a:gd name="connsiteX3" fmla="*/ 801277 w 2665586"/>
              <a:gd name="connsiteY3" fmla="*/ 391580 h 1447382"/>
              <a:gd name="connsiteX4" fmla="*/ 28280 w 2665586"/>
              <a:gd name="connsiteY4" fmla="*/ 740371 h 1447382"/>
              <a:gd name="connsiteX0" fmla="*/ 0 w 2665586"/>
              <a:gd name="connsiteY0" fmla="*/ 1447382 h 1447382"/>
              <a:gd name="connsiteX1" fmla="*/ 2665586 w 2665586"/>
              <a:gd name="connsiteY1" fmla="*/ 0 h 1447382"/>
              <a:gd name="connsiteX2" fmla="*/ 2245725 w 2665586"/>
              <a:gd name="connsiteY2" fmla="*/ 160991 h 1447382"/>
              <a:gd name="connsiteX3" fmla="*/ 801277 w 2665586"/>
              <a:gd name="connsiteY3" fmla="*/ 391580 h 1447382"/>
              <a:gd name="connsiteX4" fmla="*/ 28280 w 2665586"/>
              <a:gd name="connsiteY4" fmla="*/ 740371 h 1447382"/>
              <a:gd name="connsiteX0" fmla="*/ 0 w 2665586"/>
              <a:gd name="connsiteY0" fmla="*/ 1447382 h 1447382"/>
              <a:gd name="connsiteX1" fmla="*/ 2665586 w 2665586"/>
              <a:gd name="connsiteY1" fmla="*/ 0 h 1447382"/>
              <a:gd name="connsiteX2" fmla="*/ 2250805 w 2665586"/>
              <a:gd name="connsiteY2" fmla="*/ 176231 h 1447382"/>
              <a:gd name="connsiteX3" fmla="*/ 801277 w 2665586"/>
              <a:gd name="connsiteY3" fmla="*/ 391580 h 1447382"/>
              <a:gd name="connsiteX4" fmla="*/ 28280 w 2665586"/>
              <a:gd name="connsiteY4" fmla="*/ 740371 h 1447382"/>
              <a:gd name="connsiteX0" fmla="*/ 0 w 2665586"/>
              <a:gd name="connsiteY0" fmla="*/ 1447382 h 1447382"/>
              <a:gd name="connsiteX1" fmla="*/ 2665586 w 2665586"/>
              <a:gd name="connsiteY1" fmla="*/ 0 h 1447382"/>
              <a:gd name="connsiteX2" fmla="*/ 2250805 w 2665586"/>
              <a:gd name="connsiteY2" fmla="*/ 176231 h 1447382"/>
              <a:gd name="connsiteX3" fmla="*/ 780957 w 2665586"/>
              <a:gd name="connsiteY3" fmla="*/ 416980 h 1447382"/>
              <a:gd name="connsiteX4" fmla="*/ 28280 w 2665586"/>
              <a:gd name="connsiteY4" fmla="*/ 740371 h 1447382"/>
              <a:gd name="connsiteX0" fmla="*/ 0 w 2665586"/>
              <a:gd name="connsiteY0" fmla="*/ 1447382 h 1447382"/>
              <a:gd name="connsiteX1" fmla="*/ 2522559 w 2665586"/>
              <a:gd name="connsiteY1" fmla="*/ 65099 h 1447382"/>
              <a:gd name="connsiteX2" fmla="*/ 2665586 w 2665586"/>
              <a:gd name="connsiteY2" fmla="*/ 0 h 1447382"/>
              <a:gd name="connsiteX3" fmla="*/ 2250805 w 2665586"/>
              <a:gd name="connsiteY3" fmla="*/ 176231 h 1447382"/>
              <a:gd name="connsiteX4" fmla="*/ 780957 w 2665586"/>
              <a:gd name="connsiteY4" fmla="*/ 416980 h 1447382"/>
              <a:gd name="connsiteX5" fmla="*/ 28280 w 2665586"/>
              <a:gd name="connsiteY5" fmla="*/ 740371 h 1447382"/>
              <a:gd name="connsiteX0" fmla="*/ 0 w 2665586"/>
              <a:gd name="connsiteY0" fmla="*/ 1447382 h 1447382"/>
              <a:gd name="connsiteX1" fmla="*/ 2527639 w 2665586"/>
              <a:gd name="connsiteY1" fmla="*/ 192099 h 1447382"/>
              <a:gd name="connsiteX2" fmla="*/ 2665586 w 2665586"/>
              <a:gd name="connsiteY2" fmla="*/ 0 h 1447382"/>
              <a:gd name="connsiteX3" fmla="*/ 2250805 w 2665586"/>
              <a:gd name="connsiteY3" fmla="*/ 176231 h 1447382"/>
              <a:gd name="connsiteX4" fmla="*/ 780957 w 2665586"/>
              <a:gd name="connsiteY4" fmla="*/ 416980 h 1447382"/>
              <a:gd name="connsiteX5" fmla="*/ 28280 w 2665586"/>
              <a:gd name="connsiteY5" fmla="*/ 740371 h 1447382"/>
              <a:gd name="connsiteX0" fmla="*/ 0 w 2783179"/>
              <a:gd name="connsiteY0" fmla="*/ 1450339 h 1450339"/>
              <a:gd name="connsiteX1" fmla="*/ 2527639 w 2783179"/>
              <a:gd name="connsiteY1" fmla="*/ 195056 h 1450339"/>
              <a:gd name="connsiteX2" fmla="*/ 2665586 w 2783179"/>
              <a:gd name="connsiteY2" fmla="*/ 2957 h 1450339"/>
              <a:gd name="connsiteX3" fmla="*/ 2250805 w 2783179"/>
              <a:gd name="connsiteY3" fmla="*/ 179188 h 1450339"/>
              <a:gd name="connsiteX4" fmla="*/ 780957 w 2783179"/>
              <a:gd name="connsiteY4" fmla="*/ 419937 h 1450339"/>
              <a:gd name="connsiteX5" fmla="*/ 28280 w 2783179"/>
              <a:gd name="connsiteY5" fmla="*/ 743328 h 1450339"/>
              <a:gd name="connsiteX0" fmla="*/ 0 w 2672312"/>
              <a:gd name="connsiteY0" fmla="*/ 1447382 h 1447382"/>
              <a:gd name="connsiteX1" fmla="*/ 2527639 w 2672312"/>
              <a:gd name="connsiteY1" fmla="*/ 192099 h 1447382"/>
              <a:gd name="connsiteX2" fmla="*/ 2665586 w 2672312"/>
              <a:gd name="connsiteY2" fmla="*/ 0 h 1447382"/>
              <a:gd name="connsiteX3" fmla="*/ 2250805 w 2672312"/>
              <a:gd name="connsiteY3" fmla="*/ 176231 h 1447382"/>
              <a:gd name="connsiteX4" fmla="*/ 780957 w 2672312"/>
              <a:gd name="connsiteY4" fmla="*/ 416980 h 1447382"/>
              <a:gd name="connsiteX5" fmla="*/ 28280 w 2672312"/>
              <a:gd name="connsiteY5" fmla="*/ 740371 h 1447382"/>
              <a:gd name="connsiteX0" fmla="*/ 0 w 2665586"/>
              <a:gd name="connsiteY0" fmla="*/ 1447382 h 1447382"/>
              <a:gd name="connsiteX1" fmla="*/ 2527639 w 2665586"/>
              <a:gd name="connsiteY1" fmla="*/ 192099 h 1447382"/>
              <a:gd name="connsiteX2" fmla="*/ 2665586 w 2665586"/>
              <a:gd name="connsiteY2" fmla="*/ 0 h 1447382"/>
              <a:gd name="connsiteX3" fmla="*/ 2250805 w 2665586"/>
              <a:gd name="connsiteY3" fmla="*/ 176231 h 1447382"/>
              <a:gd name="connsiteX4" fmla="*/ 780957 w 2665586"/>
              <a:gd name="connsiteY4" fmla="*/ 416980 h 1447382"/>
              <a:gd name="connsiteX5" fmla="*/ 28280 w 2665586"/>
              <a:gd name="connsiteY5" fmla="*/ 740371 h 1447382"/>
              <a:gd name="connsiteX0" fmla="*/ 0 w 2665586"/>
              <a:gd name="connsiteY0" fmla="*/ 1447382 h 1447382"/>
              <a:gd name="connsiteX1" fmla="*/ 1674199 w 2665586"/>
              <a:gd name="connsiteY1" fmla="*/ 649299 h 1447382"/>
              <a:gd name="connsiteX2" fmla="*/ 2527639 w 2665586"/>
              <a:gd name="connsiteY2" fmla="*/ 192099 h 1447382"/>
              <a:gd name="connsiteX3" fmla="*/ 2665586 w 2665586"/>
              <a:gd name="connsiteY3" fmla="*/ 0 h 1447382"/>
              <a:gd name="connsiteX4" fmla="*/ 2250805 w 2665586"/>
              <a:gd name="connsiteY4" fmla="*/ 176231 h 1447382"/>
              <a:gd name="connsiteX5" fmla="*/ 780957 w 2665586"/>
              <a:gd name="connsiteY5" fmla="*/ 416980 h 1447382"/>
              <a:gd name="connsiteX6" fmla="*/ 28280 w 2665586"/>
              <a:gd name="connsiteY6" fmla="*/ 740371 h 1447382"/>
              <a:gd name="connsiteX0" fmla="*/ 0 w 2665586"/>
              <a:gd name="connsiteY0" fmla="*/ 1447382 h 1447382"/>
              <a:gd name="connsiteX1" fmla="*/ 881719 w 2665586"/>
              <a:gd name="connsiteY1" fmla="*/ 532459 h 1447382"/>
              <a:gd name="connsiteX2" fmla="*/ 2527639 w 2665586"/>
              <a:gd name="connsiteY2" fmla="*/ 192099 h 1447382"/>
              <a:gd name="connsiteX3" fmla="*/ 2665586 w 2665586"/>
              <a:gd name="connsiteY3" fmla="*/ 0 h 1447382"/>
              <a:gd name="connsiteX4" fmla="*/ 2250805 w 2665586"/>
              <a:gd name="connsiteY4" fmla="*/ 176231 h 1447382"/>
              <a:gd name="connsiteX5" fmla="*/ 780957 w 2665586"/>
              <a:gd name="connsiteY5" fmla="*/ 416980 h 1447382"/>
              <a:gd name="connsiteX6" fmla="*/ 28280 w 2665586"/>
              <a:gd name="connsiteY6" fmla="*/ 740371 h 1447382"/>
              <a:gd name="connsiteX0" fmla="*/ 0 w 2665586"/>
              <a:gd name="connsiteY0" fmla="*/ 1447382 h 1447382"/>
              <a:gd name="connsiteX1" fmla="*/ 881719 w 2665586"/>
              <a:gd name="connsiteY1" fmla="*/ 532459 h 1447382"/>
              <a:gd name="connsiteX2" fmla="*/ 2527639 w 2665586"/>
              <a:gd name="connsiteY2" fmla="*/ 192099 h 1447382"/>
              <a:gd name="connsiteX3" fmla="*/ 2665586 w 2665586"/>
              <a:gd name="connsiteY3" fmla="*/ 0 h 1447382"/>
              <a:gd name="connsiteX4" fmla="*/ 2250805 w 2665586"/>
              <a:gd name="connsiteY4" fmla="*/ 176231 h 1447382"/>
              <a:gd name="connsiteX5" fmla="*/ 780957 w 2665586"/>
              <a:gd name="connsiteY5" fmla="*/ 416980 h 1447382"/>
              <a:gd name="connsiteX6" fmla="*/ 28280 w 2665586"/>
              <a:gd name="connsiteY6" fmla="*/ 740371 h 1447382"/>
              <a:gd name="connsiteX0" fmla="*/ 0 w 2665586"/>
              <a:gd name="connsiteY0" fmla="*/ 1447382 h 1447382"/>
              <a:gd name="connsiteX1" fmla="*/ 1034119 w 2665586"/>
              <a:gd name="connsiteY1" fmla="*/ 486739 h 1447382"/>
              <a:gd name="connsiteX2" fmla="*/ 2527639 w 2665586"/>
              <a:gd name="connsiteY2" fmla="*/ 192099 h 1447382"/>
              <a:gd name="connsiteX3" fmla="*/ 2665586 w 2665586"/>
              <a:gd name="connsiteY3" fmla="*/ 0 h 1447382"/>
              <a:gd name="connsiteX4" fmla="*/ 2250805 w 2665586"/>
              <a:gd name="connsiteY4" fmla="*/ 176231 h 1447382"/>
              <a:gd name="connsiteX5" fmla="*/ 780957 w 2665586"/>
              <a:gd name="connsiteY5" fmla="*/ 416980 h 1447382"/>
              <a:gd name="connsiteX6" fmla="*/ 28280 w 2665586"/>
              <a:gd name="connsiteY6" fmla="*/ 740371 h 1447382"/>
              <a:gd name="connsiteX0" fmla="*/ 0 w 2665586"/>
              <a:gd name="connsiteY0" fmla="*/ 1447382 h 1447382"/>
              <a:gd name="connsiteX1" fmla="*/ 1034119 w 2665586"/>
              <a:gd name="connsiteY1" fmla="*/ 486739 h 1447382"/>
              <a:gd name="connsiteX2" fmla="*/ 2527639 w 2665586"/>
              <a:gd name="connsiteY2" fmla="*/ 192099 h 1447382"/>
              <a:gd name="connsiteX3" fmla="*/ 2665586 w 2665586"/>
              <a:gd name="connsiteY3" fmla="*/ 0 h 1447382"/>
              <a:gd name="connsiteX4" fmla="*/ 2250805 w 2665586"/>
              <a:gd name="connsiteY4" fmla="*/ 176231 h 1447382"/>
              <a:gd name="connsiteX5" fmla="*/ 780957 w 2665586"/>
              <a:gd name="connsiteY5" fmla="*/ 416980 h 1447382"/>
              <a:gd name="connsiteX6" fmla="*/ 28280 w 2665586"/>
              <a:gd name="connsiteY6" fmla="*/ 740371 h 1447382"/>
              <a:gd name="connsiteX0" fmla="*/ 0 w 2665586"/>
              <a:gd name="connsiteY0" fmla="*/ 1447382 h 1447382"/>
              <a:gd name="connsiteX1" fmla="*/ 952839 w 2665586"/>
              <a:gd name="connsiteY1" fmla="*/ 491819 h 1447382"/>
              <a:gd name="connsiteX2" fmla="*/ 2527639 w 2665586"/>
              <a:gd name="connsiteY2" fmla="*/ 192099 h 1447382"/>
              <a:gd name="connsiteX3" fmla="*/ 2665586 w 2665586"/>
              <a:gd name="connsiteY3" fmla="*/ 0 h 1447382"/>
              <a:gd name="connsiteX4" fmla="*/ 2250805 w 2665586"/>
              <a:gd name="connsiteY4" fmla="*/ 176231 h 1447382"/>
              <a:gd name="connsiteX5" fmla="*/ 780957 w 2665586"/>
              <a:gd name="connsiteY5" fmla="*/ 416980 h 1447382"/>
              <a:gd name="connsiteX6" fmla="*/ 28280 w 2665586"/>
              <a:gd name="connsiteY6" fmla="*/ 740371 h 1447382"/>
              <a:gd name="connsiteX0" fmla="*/ 0 w 2665586"/>
              <a:gd name="connsiteY0" fmla="*/ 1447382 h 1447382"/>
              <a:gd name="connsiteX1" fmla="*/ 952839 w 2665586"/>
              <a:gd name="connsiteY1" fmla="*/ 491819 h 1447382"/>
              <a:gd name="connsiteX2" fmla="*/ 2476839 w 2665586"/>
              <a:gd name="connsiteY2" fmla="*/ 222579 h 1447382"/>
              <a:gd name="connsiteX3" fmla="*/ 2665586 w 2665586"/>
              <a:gd name="connsiteY3" fmla="*/ 0 h 1447382"/>
              <a:gd name="connsiteX4" fmla="*/ 2250805 w 2665586"/>
              <a:gd name="connsiteY4" fmla="*/ 176231 h 1447382"/>
              <a:gd name="connsiteX5" fmla="*/ 780957 w 2665586"/>
              <a:gd name="connsiteY5" fmla="*/ 416980 h 1447382"/>
              <a:gd name="connsiteX6" fmla="*/ 28280 w 2665586"/>
              <a:gd name="connsiteY6" fmla="*/ 740371 h 1447382"/>
              <a:gd name="connsiteX0" fmla="*/ 0 w 2619866"/>
              <a:gd name="connsiteY0" fmla="*/ 1447382 h 1447382"/>
              <a:gd name="connsiteX1" fmla="*/ 952839 w 2619866"/>
              <a:gd name="connsiteY1" fmla="*/ 491819 h 1447382"/>
              <a:gd name="connsiteX2" fmla="*/ 2476839 w 2619866"/>
              <a:gd name="connsiteY2" fmla="*/ 222579 h 1447382"/>
              <a:gd name="connsiteX3" fmla="*/ 2619866 w 2619866"/>
              <a:gd name="connsiteY3" fmla="*/ 0 h 1447382"/>
              <a:gd name="connsiteX4" fmla="*/ 2250805 w 2619866"/>
              <a:gd name="connsiteY4" fmla="*/ 176231 h 1447382"/>
              <a:gd name="connsiteX5" fmla="*/ 780957 w 2619866"/>
              <a:gd name="connsiteY5" fmla="*/ 416980 h 1447382"/>
              <a:gd name="connsiteX6" fmla="*/ 28280 w 2619866"/>
              <a:gd name="connsiteY6" fmla="*/ 740371 h 1447382"/>
              <a:gd name="connsiteX0" fmla="*/ 0 w 2619866"/>
              <a:gd name="connsiteY0" fmla="*/ 1447382 h 1447382"/>
              <a:gd name="connsiteX1" fmla="*/ 952839 w 2619866"/>
              <a:gd name="connsiteY1" fmla="*/ 491819 h 1447382"/>
              <a:gd name="connsiteX2" fmla="*/ 2476839 w 2619866"/>
              <a:gd name="connsiteY2" fmla="*/ 222579 h 1447382"/>
              <a:gd name="connsiteX3" fmla="*/ 2619866 w 2619866"/>
              <a:gd name="connsiteY3" fmla="*/ 0 h 1447382"/>
              <a:gd name="connsiteX4" fmla="*/ 2250805 w 2619866"/>
              <a:gd name="connsiteY4" fmla="*/ 176231 h 1447382"/>
              <a:gd name="connsiteX5" fmla="*/ 780957 w 2619866"/>
              <a:gd name="connsiteY5" fmla="*/ 416980 h 1447382"/>
              <a:gd name="connsiteX6" fmla="*/ 28280 w 2619866"/>
              <a:gd name="connsiteY6" fmla="*/ 740371 h 1447382"/>
              <a:gd name="connsiteX0" fmla="*/ 0 w 2619866"/>
              <a:gd name="connsiteY0" fmla="*/ 1447382 h 1447382"/>
              <a:gd name="connsiteX1" fmla="*/ 952839 w 2619866"/>
              <a:gd name="connsiteY1" fmla="*/ 491819 h 1447382"/>
              <a:gd name="connsiteX2" fmla="*/ 2476839 w 2619866"/>
              <a:gd name="connsiteY2" fmla="*/ 222579 h 1447382"/>
              <a:gd name="connsiteX3" fmla="*/ 2619866 w 2619866"/>
              <a:gd name="connsiteY3" fmla="*/ 0 h 1447382"/>
              <a:gd name="connsiteX4" fmla="*/ 2250805 w 2619866"/>
              <a:gd name="connsiteY4" fmla="*/ 176231 h 1447382"/>
              <a:gd name="connsiteX5" fmla="*/ 780957 w 2619866"/>
              <a:gd name="connsiteY5" fmla="*/ 416980 h 1447382"/>
              <a:gd name="connsiteX6" fmla="*/ 28280 w 2619866"/>
              <a:gd name="connsiteY6" fmla="*/ 740371 h 1447382"/>
              <a:gd name="connsiteX0" fmla="*/ 0 w 2619866"/>
              <a:gd name="connsiteY0" fmla="*/ 1447382 h 1447382"/>
              <a:gd name="connsiteX1" fmla="*/ 952839 w 2619866"/>
              <a:gd name="connsiteY1" fmla="*/ 491819 h 1447382"/>
              <a:gd name="connsiteX2" fmla="*/ 2476839 w 2619866"/>
              <a:gd name="connsiteY2" fmla="*/ 222579 h 1447382"/>
              <a:gd name="connsiteX3" fmla="*/ 2619866 w 2619866"/>
              <a:gd name="connsiteY3" fmla="*/ 0 h 1447382"/>
              <a:gd name="connsiteX4" fmla="*/ 2250805 w 2619866"/>
              <a:gd name="connsiteY4" fmla="*/ 176231 h 1447382"/>
              <a:gd name="connsiteX5" fmla="*/ 780957 w 2619866"/>
              <a:gd name="connsiteY5" fmla="*/ 416980 h 1447382"/>
              <a:gd name="connsiteX6" fmla="*/ 28280 w 2619866"/>
              <a:gd name="connsiteY6" fmla="*/ 740371 h 1447382"/>
              <a:gd name="connsiteX0" fmla="*/ 0 w 2619866"/>
              <a:gd name="connsiteY0" fmla="*/ 1447382 h 1447382"/>
              <a:gd name="connsiteX1" fmla="*/ 952839 w 2619866"/>
              <a:gd name="connsiteY1" fmla="*/ 491819 h 1447382"/>
              <a:gd name="connsiteX2" fmla="*/ 2476839 w 2619866"/>
              <a:gd name="connsiteY2" fmla="*/ 222579 h 1447382"/>
              <a:gd name="connsiteX3" fmla="*/ 2619866 w 2619866"/>
              <a:gd name="connsiteY3" fmla="*/ 0 h 1447382"/>
              <a:gd name="connsiteX4" fmla="*/ 2250805 w 2619866"/>
              <a:gd name="connsiteY4" fmla="*/ 176231 h 1447382"/>
              <a:gd name="connsiteX5" fmla="*/ 780957 w 2619866"/>
              <a:gd name="connsiteY5" fmla="*/ 416980 h 1447382"/>
              <a:gd name="connsiteX6" fmla="*/ 28280 w 2619866"/>
              <a:gd name="connsiteY6" fmla="*/ 740371 h 1447382"/>
              <a:gd name="connsiteX0" fmla="*/ 0 w 2619866"/>
              <a:gd name="connsiteY0" fmla="*/ 1447382 h 1447382"/>
              <a:gd name="connsiteX1" fmla="*/ 952839 w 2619866"/>
              <a:gd name="connsiteY1" fmla="*/ 491819 h 1447382"/>
              <a:gd name="connsiteX2" fmla="*/ 2476839 w 2619866"/>
              <a:gd name="connsiteY2" fmla="*/ 222579 h 1447382"/>
              <a:gd name="connsiteX3" fmla="*/ 2619866 w 2619866"/>
              <a:gd name="connsiteY3" fmla="*/ 0 h 1447382"/>
              <a:gd name="connsiteX4" fmla="*/ 2250805 w 2619866"/>
              <a:gd name="connsiteY4" fmla="*/ 176231 h 1447382"/>
              <a:gd name="connsiteX5" fmla="*/ 780957 w 2619866"/>
              <a:gd name="connsiteY5" fmla="*/ 416980 h 1447382"/>
              <a:gd name="connsiteX6" fmla="*/ 28280 w 2619866"/>
              <a:gd name="connsiteY6" fmla="*/ 740371 h 1447382"/>
              <a:gd name="connsiteX0" fmla="*/ 0 w 2599546"/>
              <a:gd name="connsiteY0" fmla="*/ 1396582 h 1396582"/>
              <a:gd name="connsiteX1" fmla="*/ 932519 w 2599546"/>
              <a:gd name="connsiteY1" fmla="*/ 491819 h 1396582"/>
              <a:gd name="connsiteX2" fmla="*/ 2456519 w 2599546"/>
              <a:gd name="connsiteY2" fmla="*/ 222579 h 1396582"/>
              <a:gd name="connsiteX3" fmla="*/ 2599546 w 2599546"/>
              <a:gd name="connsiteY3" fmla="*/ 0 h 1396582"/>
              <a:gd name="connsiteX4" fmla="*/ 2230485 w 2599546"/>
              <a:gd name="connsiteY4" fmla="*/ 176231 h 1396582"/>
              <a:gd name="connsiteX5" fmla="*/ 760637 w 2599546"/>
              <a:gd name="connsiteY5" fmla="*/ 416980 h 1396582"/>
              <a:gd name="connsiteX6" fmla="*/ 7960 w 2599546"/>
              <a:gd name="connsiteY6" fmla="*/ 740371 h 1396582"/>
              <a:gd name="connsiteX0" fmla="*/ 0 w 2609706"/>
              <a:gd name="connsiteY0" fmla="*/ 1289902 h 1289902"/>
              <a:gd name="connsiteX1" fmla="*/ 932519 w 2609706"/>
              <a:gd name="connsiteY1" fmla="*/ 385139 h 1289902"/>
              <a:gd name="connsiteX2" fmla="*/ 2456519 w 2609706"/>
              <a:gd name="connsiteY2" fmla="*/ 115899 h 1289902"/>
              <a:gd name="connsiteX3" fmla="*/ 2609706 w 2609706"/>
              <a:gd name="connsiteY3" fmla="*/ 0 h 1289902"/>
              <a:gd name="connsiteX4" fmla="*/ 2230485 w 2609706"/>
              <a:gd name="connsiteY4" fmla="*/ 69551 h 1289902"/>
              <a:gd name="connsiteX5" fmla="*/ 760637 w 2609706"/>
              <a:gd name="connsiteY5" fmla="*/ 310300 h 1289902"/>
              <a:gd name="connsiteX6" fmla="*/ 7960 w 2609706"/>
              <a:gd name="connsiteY6" fmla="*/ 633691 h 1289902"/>
              <a:gd name="connsiteX0" fmla="*/ 0 w 2609706"/>
              <a:gd name="connsiteY0" fmla="*/ 1289902 h 1289902"/>
              <a:gd name="connsiteX1" fmla="*/ 932519 w 2609706"/>
              <a:gd name="connsiteY1" fmla="*/ 385139 h 1289902"/>
              <a:gd name="connsiteX2" fmla="*/ 2461599 w 2609706"/>
              <a:gd name="connsiteY2" fmla="*/ 217499 h 1289902"/>
              <a:gd name="connsiteX3" fmla="*/ 2609706 w 2609706"/>
              <a:gd name="connsiteY3" fmla="*/ 0 h 1289902"/>
              <a:gd name="connsiteX4" fmla="*/ 2230485 w 2609706"/>
              <a:gd name="connsiteY4" fmla="*/ 69551 h 1289902"/>
              <a:gd name="connsiteX5" fmla="*/ 760637 w 2609706"/>
              <a:gd name="connsiteY5" fmla="*/ 310300 h 1289902"/>
              <a:gd name="connsiteX6" fmla="*/ 7960 w 2609706"/>
              <a:gd name="connsiteY6" fmla="*/ 633691 h 1289902"/>
              <a:gd name="connsiteX0" fmla="*/ 0 w 2609706"/>
              <a:gd name="connsiteY0" fmla="*/ 1289902 h 1289902"/>
              <a:gd name="connsiteX1" fmla="*/ 932519 w 2609706"/>
              <a:gd name="connsiteY1" fmla="*/ 385139 h 1289902"/>
              <a:gd name="connsiteX2" fmla="*/ 2461599 w 2609706"/>
              <a:gd name="connsiteY2" fmla="*/ 217499 h 1289902"/>
              <a:gd name="connsiteX3" fmla="*/ 2609706 w 2609706"/>
              <a:gd name="connsiteY3" fmla="*/ 0 h 1289902"/>
              <a:gd name="connsiteX4" fmla="*/ 2230485 w 2609706"/>
              <a:gd name="connsiteY4" fmla="*/ 171151 h 1289902"/>
              <a:gd name="connsiteX5" fmla="*/ 760637 w 2609706"/>
              <a:gd name="connsiteY5" fmla="*/ 310300 h 1289902"/>
              <a:gd name="connsiteX6" fmla="*/ 7960 w 2609706"/>
              <a:gd name="connsiteY6" fmla="*/ 633691 h 1289902"/>
              <a:gd name="connsiteX0" fmla="*/ 0 w 2609706"/>
              <a:gd name="connsiteY0" fmla="*/ 1289902 h 1289902"/>
              <a:gd name="connsiteX1" fmla="*/ 937599 w 2609706"/>
              <a:gd name="connsiteY1" fmla="*/ 456259 h 1289902"/>
              <a:gd name="connsiteX2" fmla="*/ 2461599 w 2609706"/>
              <a:gd name="connsiteY2" fmla="*/ 217499 h 1289902"/>
              <a:gd name="connsiteX3" fmla="*/ 2609706 w 2609706"/>
              <a:gd name="connsiteY3" fmla="*/ 0 h 1289902"/>
              <a:gd name="connsiteX4" fmla="*/ 2230485 w 2609706"/>
              <a:gd name="connsiteY4" fmla="*/ 171151 h 1289902"/>
              <a:gd name="connsiteX5" fmla="*/ 760637 w 2609706"/>
              <a:gd name="connsiteY5" fmla="*/ 310300 h 1289902"/>
              <a:gd name="connsiteX6" fmla="*/ 7960 w 2609706"/>
              <a:gd name="connsiteY6" fmla="*/ 633691 h 1289902"/>
              <a:gd name="connsiteX0" fmla="*/ 0 w 2609706"/>
              <a:gd name="connsiteY0" fmla="*/ 1289902 h 1289902"/>
              <a:gd name="connsiteX1" fmla="*/ 937599 w 2609706"/>
              <a:gd name="connsiteY1" fmla="*/ 456259 h 1289902"/>
              <a:gd name="connsiteX2" fmla="*/ 2461599 w 2609706"/>
              <a:gd name="connsiteY2" fmla="*/ 217499 h 1289902"/>
              <a:gd name="connsiteX3" fmla="*/ 2609706 w 2609706"/>
              <a:gd name="connsiteY3" fmla="*/ 0 h 1289902"/>
              <a:gd name="connsiteX4" fmla="*/ 2230485 w 2609706"/>
              <a:gd name="connsiteY4" fmla="*/ 171151 h 1289902"/>
              <a:gd name="connsiteX5" fmla="*/ 755557 w 2609706"/>
              <a:gd name="connsiteY5" fmla="*/ 330620 h 1289902"/>
              <a:gd name="connsiteX6" fmla="*/ 7960 w 2609706"/>
              <a:gd name="connsiteY6" fmla="*/ 633691 h 1289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9706" h="1289902">
                <a:moveTo>
                  <a:pt x="0" y="1289902"/>
                </a:moveTo>
                <a:cubicBezTo>
                  <a:pt x="187226" y="990008"/>
                  <a:pt x="527333" y="634993"/>
                  <a:pt x="937599" y="456259"/>
                </a:cubicBezTo>
                <a:cubicBezTo>
                  <a:pt x="1347865" y="277525"/>
                  <a:pt x="2182914" y="293542"/>
                  <a:pt x="2461599" y="217499"/>
                </a:cubicBezTo>
                <a:cubicBezTo>
                  <a:pt x="2740284" y="141456"/>
                  <a:pt x="1370605" y="28045"/>
                  <a:pt x="2609706" y="0"/>
                </a:cubicBezTo>
                <a:cubicBezTo>
                  <a:pt x="1009567" y="58228"/>
                  <a:pt x="2539510" y="116048"/>
                  <a:pt x="2230485" y="171151"/>
                </a:cubicBezTo>
                <a:cubicBezTo>
                  <a:pt x="1921460" y="226254"/>
                  <a:pt x="1368404" y="141299"/>
                  <a:pt x="755557" y="330620"/>
                </a:cubicBezTo>
                <a:cubicBezTo>
                  <a:pt x="307784" y="457882"/>
                  <a:pt x="180627" y="547384"/>
                  <a:pt x="7960" y="633691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олилиния: фигура 94">
            <a:extLst>
              <a:ext uri="{FF2B5EF4-FFF2-40B4-BE49-F238E27FC236}">
                <a16:creationId xmlns:a16="http://schemas.microsoft.com/office/drawing/2014/main" id="{071D216C-0E8A-4958-B200-F7FEF7353602}"/>
              </a:ext>
            </a:extLst>
          </p:cNvPr>
          <p:cNvSpPr/>
          <p:nvPr/>
        </p:nvSpPr>
        <p:spPr>
          <a:xfrm>
            <a:off x="1055527" y="1845267"/>
            <a:ext cx="1527419" cy="562685"/>
          </a:xfrm>
          <a:custGeom>
            <a:avLst/>
            <a:gdLst>
              <a:gd name="connsiteX0" fmla="*/ 0 w 1357460"/>
              <a:gd name="connsiteY0" fmla="*/ 952107 h 952107"/>
              <a:gd name="connsiteX1" fmla="*/ 245097 w 1357460"/>
              <a:gd name="connsiteY1" fmla="*/ 0 h 952107"/>
              <a:gd name="connsiteX2" fmla="*/ 1357460 w 1357460"/>
              <a:gd name="connsiteY2" fmla="*/ 0 h 952107"/>
              <a:gd name="connsiteX0" fmla="*/ 0 w 1357460"/>
              <a:gd name="connsiteY0" fmla="*/ 953633 h 953633"/>
              <a:gd name="connsiteX1" fmla="*/ 245097 w 1357460"/>
              <a:gd name="connsiteY1" fmla="*/ 1526 h 953633"/>
              <a:gd name="connsiteX2" fmla="*/ 613322 w 1357460"/>
              <a:gd name="connsiteY2" fmla="*/ 0 h 953633"/>
              <a:gd name="connsiteX3" fmla="*/ 1357460 w 1357460"/>
              <a:gd name="connsiteY3" fmla="*/ 1526 h 953633"/>
              <a:gd name="connsiteX0" fmla="*/ 0 w 613322"/>
              <a:gd name="connsiteY0" fmla="*/ 953633 h 953633"/>
              <a:gd name="connsiteX1" fmla="*/ 245097 w 613322"/>
              <a:gd name="connsiteY1" fmla="*/ 1526 h 953633"/>
              <a:gd name="connsiteX2" fmla="*/ 613322 w 613322"/>
              <a:gd name="connsiteY2" fmla="*/ 0 h 953633"/>
              <a:gd name="connsiteX0" fmla="*/ 0 w 786042"/>
              <a:gd name="connsiteY0" fmla="*/ 821553 h 821553"/>
              <a:gd name="connsiteX1" fmla="*/ 417817 w 786042"/>
              <a:gd name="connsiteY1" fmla="*/ 1526 h 821553"/>
              <a:gd name="connsiteX2" fmla="*/ 786042 w 786042"/>
              <a:gd name="connsiteY2" fmla="*/ 0 h 821553"/>
              <a:gd name="connsiteX0" fmla="*/ 0 w 1827764"/>
              <a:gd name="connsiteY0" fmla="*/ 833128 h 833128"/>
              <a:gd name="connsiteX1" fmla="*/ 417817 w 1827764"/>
              <a:gd name="connsiteY1" fmla="*/ 13101 h 833128"/>
              <a:gd name="connsiteX2" fmla="*/ 1827764 w 1827764"/>
              <a:gd name="connsiteY2" fmla="*/ 0 h 833128"/>
              <a:gd name="connsiteX0" fmla="*/ 0 w 1855704"/>
              <a:gd name="connsiteY0" fmla="*/ 828048 h 828048"/>
              <a:gd name="connsiteX1" fmla="*/ 417817 w 1855704"/>
              <a:gd name="connsiteY1" fmla="*/ 8021 h 828048"/>
              <a:gd name="connsiteX2" fmla="*/ 1855704 w 1855704"/>
              <a:gd name="connsiteY2" fmla="*/ 0 h 828048"/>
              <a:gd name="connsiteX0" fmla="*/ 0 w 1855704"/>
              <a:gd name="connsiteY0" fmla="*/ 825508 h 825508"/>
              <a:gd name="connsiteX1" fmla="*/ 417817 w 1855704"/>
              <a:gd name="connsiteY1" fmla="*/ 5481 h 825508"/>
              <a:gd name="connsiteX2" fmla="*/ 1855704 w 1855704"/>
              <a:gd name="connsiteY2" fmla="*/ 0 h 825508"/>
              <a:gd name="connsiteX0" fmla="*/ 0 w 1855704"/>
              <a:gd name="connsiteY0" fmla="*/ 882209 h 882209"/>
              <a:gd name="connsiteX1" fmla="*/ 417817 w 1855704"/>
              <a:gd name="connsiteY1" fmla="*/ 62182 h 882209"/>
              <a:gd name="connsiteX2" fmla="*/ 1855704 w 1855704"/>
              <a:gd name="connsiteY2" fmla="*/ 56701 h 882209"/>
              <a:gd name="connsiteX0" fmla="*/ 0 w 1855704"/>
              <a:gd name="connsiteY0" fmla="*/ 825508 h 825508"/>
              <a:gd name="connsiteX1" fmla="*/ 417817 w 1855704"/>
              <a:gd name="connsiteY1" fmla="*/ 5481 h 825508"/>
              <a:gd name="connsiteX2" fmla="*/ 1855704 w 1855704"/>
              <a:gd name="connsiteY2" fmla="*/ 0 h 825508"/>
              <a:gd name="connsiteX0" fmla="*/ 0 w 1837924"/>
              <a:gd name="connsiteY0" fmla="*/ 820027 h 820027"/>
              <a:gd name="connsiteX1" fmla="*/ 417817 w 1837924"/>
              <a:gd name="connsiteY1" fmla="*/ 0 h 820027"/>
              <a:gd name="connsiteX2" fmla="*/ 1837924 w 1837924"/>
              <a:gd name="connsiteY2" fmla="*/ 245979 h 820027"/>
              <a:gd name="connsiteX0" fmla="*/ 0 w 1837924"/>
              <a:gd name="connsiteY0" fmla="*/ 574048 h 574048"/>
              <a:gd name="connsiteX1" fmla="*/ 303517 w 1837924"/>
              <a:gd name="connsiteY1" fmla="*/ 5481 h 574048"/>
              <a:gd name="connsiteX2" fmla="*/ 1837924 w 1837924"/>
              <a:gd name="connsiteY2" fmla="*/ 0 h 574048"/>
              <a:gd name="connsiteX0" fmla="*/ 0 w 1840464"/>
              <a:gd name="connsiteY0" fmla="*/ 568567 h 568567"/>
              <a:gd name="connsiteX1" fmla="*/ 303517 w 1840464"/>
              <a:gd name="connsiteY1" fmla="*/ 0 h 568567"/>
              <a:gd name="connsiteX2" fmla="*/ 1840464 w 1840464"/>
              <a:gd name="connsiteY2" fmla="*/ 2139 h 568567"/>
              <a:gd name="connsiteX0" fmla="*/ 0 w 1840464"/>
              <a:gd name="connsiteY0" fmla="*/ 568567 h 568567"/>
              <a:gd name="connsiteX1" fmla="*/ 303517 w 1840464"/>
              <a:gd name="connsiteY1" fmla="*/ 0 h 568567"/>
              <a:gd name="connsiteX2" fmla="*/ 1088487 w 1840464"/>
              <a:gd name="connsiteY2" fmla="*/ 3764 h 568567"/>
              <a:gd name="connsiteX3" fmla="*/ 1840464 w 1840464"/>
              <a:gd name="connsiteY3" fmla="*/ 2139 h 568567"/>
              <a:gd name="connsiteX0" fmla="*/ 0 w 1088487"/>
              <a:gd name="connsiteY0" fmla="*/ 568567 h 568567"/>
              <a:gd name="connsiteX1" fmla="*/ 303517 w 1088487"/>
              <a:gd name="connsiteY1" fmla="*/ 0 h 568567"/>
              <a:gd name="connsiteX2" fmla="*/ 1088487 w 1088487"/>
              <a:gd name="connsiteY2" fmla="*/ 3764 h 568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8487" h="568567">
                <a:moveTo>
                  <a:pt x="0" y="568567"/>
                </a:moveTo>
                <a:lnTo>
                  <a:pt x="303517" y="0"/>
                </a:lnTo>
                <a:lnTo>
                  <a:pt x="1088487" y="3764"/>
                </a:lnTo>
              </a:path>
            </a:pathLst>
          </a:custGeom>
          <a:noFill/>
          <a:ln>
            <a:solidFill>
              <a:srgbClr val="00B0F0"/>
            </a:solidFill>
            <a:head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CA52C22-6091-4552-AD6E-CAA5AE5E036E}"/>
              </a:ext>
            </a:extLst>
          </p:cNvPr>
          <p:cNvSpPr txBox="1"/>
          <p:nvPr/>
        </p:nvSpPr>
        <p:spPr>
          <a:xfrm>
            <a:off x="1494681" y="1556792"/>
            <a:ext cx="1704925" cy="318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36000" rIns="0" bIns="360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>
                <a:solidFill>
                  <a:srgbClr val="00B0F0"/>
                </a:solidFill>
                <a:latin typeface="Arial"/>
              </a:rPr>
              <a:t>6</a:t>
            </a:r>
            <a:r>
              <a:rPr lang="en-US" sz="800" dirty="0">
                <a:solidFill>
                  <a:srgbClr val="00B0F0"/>
                </a:solidFill>
                <a:latin typeface="Arial"/>
              </a:rPr>
              <a:t>4º2</a:t>
            </a:r>
            <a:r>
              <a:rPr lang="ru-RU" sz="800" dirty="0">
                <a:solidFill>
                  <a:srgbClr val="00B0F0"/>
                </a:solidFill>
                <a:latin typeface="Arial"/>
              </a:rPr>
              <a:t>4</a:t>
            </a:r>
            <a:r>
              <a:rPr lang="en-US" sz="800" dirty="0">
                <a:solidFill>
                  <a:srgbClr val="00B0F0"/>
                </a:solidFill>
                <a:latin typeface="Arial"/>
              </a:rPr>
              <a:t>′</a:t>
            </a:r>
            <a:r>
              <a:rPr lang="ru-RU" sz="800" dirty="0">
                <a:solidFill>
                  <a:srgbClr val="00B0F0"/>
                </a:solidFill>
                <a:latin typeface="Arial"/>
              </a:rPr>
              <a:t>1</a:t>
            </a:r>
            <a:r>
              <a:rPr lang="en-US" sz="800" dirty="0">
                <a:solidFill>
                  <a:srgbClr val="00B0F0"/>
                </a:solidFill>
                <a:latin typeface="Arial"/>
              </a:rPr>
              <a:t>3.</a:t>
            </a:r>
            <a:r>
              <a:rPr lang="ru-RU" sz="800" dirty="0">
                <a:solidFill>
                  <a:srgbClr val="00B0F0"/>
                </a:solidFill>
                <a:latin typeface="Arial"/>
              </a:rPr>
              <a:t>0</a:t>
            </a:r>
            <a:r>
              <a:rPr lang="en-US" sz="800" dirty="0">
                <a:solidFill>
                  <a:srgbClr val="00B0F0"/>
                </a:solidFill>
                <a:latin typeface="Arial"/>
              </a:rPr>
              <a:t>″N</a:t>
            </a:r>
            <a:r>
              <a:rPr lang="ru-RU" sz="800" dirty="0">
                <a:solidFill>
                  <a:srgbClr val="00B0F0"/>
                </a:solidFill>
                <a:latin typeface="Arial"/>
              </a:rPr>
              <a:t>, 81º25′08</a:t>
            </a:r>
            <a:r>
              <a:rPr lang="en-US" sz="800" dirty="0">
                <a:solidFill>
                  <a:srgbClr val="00B0F0"/>
                </a:solidFill>
                <a:latin typeface="Arial"/>
              </a:rPr>
              <a:t>.</a:t>
            </a:r>
            <a:r>
              <a:rPr lang="ru-RU" sz="800" dirty="0">
                <a:solidFill>
                  <a:srgbClr val="00B0F0"/>
                </a:solidFill>
                <a:latin typeface="Arial"/>
              </a:rPr>
              <a:t>8″</a:t>
            </a:r>
          </a:p>
          <a:p>
            <a:r>
              <a:rPr lang="ru-RU" sz="800" dirty="0">
                <a:solidFill>
                  <a:srgbClr val="00B0F0"/>
                </a:solidFill>
                <a:latin typeface="Arial"/>
              </a:rPr>
              <a:t>Состояние: норма</a:t>
            </a:r>
          </a:p>
        </p:txBody>
      </p:sp>
      <p:pic>
        <p:nvPicPr>
          <p:cNvPr id="51" name="Рисунок 50" descr="Изображение выглядит как грузови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4A3AED84-481B-43FD-A04C-94B0A13A50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59" y="3983634"/>
            <a:ext cx="2062579" cy="1036701"/>
          </a:xfrm>
          <a:prstGeom prst="rect">
            <a:avLst/>
          </a:prstGeom>
        </p:spPr>
      </p:pic>
      <p:sp>
        <p:nvSpPr>
          <p:cNvPr id="97" name="Полилиния: фигура 96">
            <a:extLst>
              <a:ext uri="{FF2B5EF4-FFF2-40B4-BE49-F238E27FC236}">
                <a16:creationId xmlns:a16="http://schemas.microsoft.com/office/drawing/2014/main" id="{F61066F4-2EF5-431B-8B0F-434D10C5D898}"/>
              </a:ext>
            </a:extLst>
          </p:cNvPr>
          <p:cNvSpPr/>
          <p:nvPr/>
        </p:nvSpPr>
        <p:spPr>
          <a:xfrm>
            <a:off x="1875242" y="4447432"/>
            <a:ext cx="1622103" cy="335586"/>
          </a:xfrm>
          <a:custGeom>
            <a:avLst/>
            <a:gdLst>
              <a:gd name="connsiteX0" fmla="*/ 0 w 1357460"/>
              <a:gd name="connsiteY0" fmla="*/ 952107 h 952107"/>
              <a:gd name="connsiteX1" fmla="*/ 245097 w 1357460"/>
              <a:gd name="connsiteY1" fmla="*/ 0 h 952107"/>
              <a:gd name="connsiteX2" fmla="*/ 1357460 w 1357460"/>
              <a:gd name="connsiteY2" fmla="*/ 0 h 952107"/>
              <a:gd name="connsiteX0" fmla="*/ 0 w 1357460"/>
              <a:gd name="connsiteY0" fmla="*/ 953633 h 953633"/>
              <a:gd name="connsiteX1" fmla="*/ 245097 w 1357460"/>
              <a:gd name="connsiteY1" fmla="*/ 1526 h 953633"/>
              <a:gd name="connsiteX2" fmla="*/ 613322 w 1357460"/>
              <a:gd name="connsiteY2" fmla="*/ 0 h 953633"/>
              <a:gd name="connsiteX3" fmla="*/ 1357460 w 1357460"/>
              <a:gd name="connsiteY3" fmla="*/ 1526 h 953633"/>
              <a:gd name="connsiteX0" fmla="*/ 0 w 613322"/>
              <a:gd name="connsiteY0" fmla="*/ 953633 h 953633"/>
              <a:gd name="connsiteX1" fmla="*/ 245097 w 613322"/>
              <a:gd name="connsiteY1" fmla="*/ 1526 h 953633"/>
              <a:gd name="connsiteX2" fmla="*/ 613322 w 613322"/>
              <a:gd name="connsiteY2" fmla="*/ 0 h 953633"/>
              <a:gd name="connsiteX0" fmla="*/ 0 w 786042"/>
              <a:gd name="connsiteY0" fmla="*/ 821553 h 821553"/>
              <a:gd name="connsiteX1" fmla="*/ 417817 w 786042"/>
              <a:gd name="connsiteY1" fmla="*/ 1526 h 821553"/>
              <a:gd name="connsiteX2" fmla="*/ 786042 w 786042"/>
              <a:gd name="connsiteY2" fmla="*/ 0 h 821553"/>
              <a:gd name="connsiteX0" fmla="*/ 0 w 1827764"/>
              <a:gd name="connsiteY0" fmla="*/ 833128 h 833128"/>
              <a:gd name="connsiteX1" fmla="*/ 417817 w 1827764"/>
              <a:gd name="connsiteY1" fmla="*/ 13101 h 833128"/>
              <a:gd name="connsiteX2" fmla="*/ 1827764 w 1827764"/>
              <a:gd name="connsiteY2" fmla="*/ 0 h 833128"/>
              <a:gd name="connsiteX0" fmla="*/ 0 w 1855704"/>
              <a:gd name="connsiteY0" fmla="*/ 828048 h 828048"/>
              <a:gd name="connsiteX1" fmla="*/ 417817 w 1855704"/>
              <a:gd name="connsiteY1" fmla="*/ 8021 h 828048"/>
              <a:gd name="connsiteX2" fmla="*/ 1855704 w 1855704"/>
              <a:gd name="connsiteY2" fmla="*/ 0 h 828048"/>
              <a:gd name="connsiteX0" fmla="*/ 0 w 1855704"/>
              <a:gd name="connsiteY0" fmla="*/ 825508 h 825508"/>
              <a:gd name="connsiteX1" fmla="*/ 417817 w 1855704"/>
              <a:gd name="connsiteY1" fmla="*/ 5481 h 825508"/>
              <a:gd name="connsiteX2" fmla="*/ 1855704 w 1855704"/>
              <a:gd name="connsiteY2" fmla="*/ 0 h 825508"/>
              <a:gd name="connsiteX0" fmla="*/ 0 w 1855704"/>
              <a:gd name="connsiteY0" fmla="*/ 882209 h 882209"/>
              <a:gd name="connsiteX1" fmla="*/ 417817 w 1855704"/>
              <a:gd name="connsiteY1" fmla="*/ 62182 h 882209"/>
              <a:gd name="connsiteX2" fmla="*/ 1855704 w 1855704"/>
              <a:gd name="connsiteY2" fmla="*/ 56701 h 882209"/>
              <a:gd name="connsiteX0" fmla="*/ 0 w 1855704"/>
              <a:gd name="connsiteY0" fmla="*/ 825508 h 825508"/>
              <a:gd name="connsiteX1" fmla="*/ 417817 w 1855704"/>
              <a:gd name="connsiteY1" fmla="*/ 5481 h 825508"/>
              <a:gd name="connsiteX2" fmla="*/ 1855704 w 1855704"/>
              <a:gd name="connsiteY2" fmla="*/ 0 h 825508"/>
              <a:gd name="connsiteX0" fmla="*/ 0 w 1837924"/>
              <a:gd name="connsiteY0" fmla="*/ 820027 h 820027"/>
              <a:gd name="connsiteX1" fmla="*/ 417817 w 1837924"/>
              <a:gd name="connsiteY1" fmla="*/ 0 h 820027"/>
              <a:gd name="connsiteX2" fmla="*/ 1837924 w 1837924"/>
              <a:gd name="connsiteY2" fmla="*/ 245979 h 820027"/>
              <a:gd name="connsiteX0" fmla="*/ 0 w 1837924"/>
              <a:gd name="connsiteY0" fmla="*/ 574048 h 574048"/>
              <a:gd name="connsiteX1" fmla="*/ 303517 w 1837924"/>
              <a:gd name="connsiteY1" fmla="*/ 5481 h 574048"/>
              <a:gd name="connsiteX2" fmla="*/ 1837924 w 1837924"/>
              <a:gd name="connsiteY2" fmla="*/ 0 h 574048"/>
              <a:gd name="connsiteX0" fmla="*/ 0 w 1840464"/>
              <a:gd name="connsiteY0" fmla="*/ 568567 h 568567"/>
              <a:gd name="connsiteX1" fmla="*/ 303517 w 1840464"/>
              <a:gd name="connsiteY1" fmla="*/ 0 h 568567"/>
              <a:gd name="connsiteX2" fmla="*/ 1840464 w 1840464"/>
              <a:gd name="connsiteY2" fmla="*/ 2139 h 568567"/>
              <a:gd name="connsiteX0" fmla="*/ 0 w 1759850"/>
              <a:gd name="connsiteY0" fmla="*/ 336872 h 336872"/>
              <a:gd name="connsiteX1" fmla="*/ 222903 w 1759850"/>
              <a:gd name="connsiteY1" fmla="*/ 0 h 336872"/>
              <a:gd name="connsiteX2" fmla="*/ 1759850 w 1759850"/>
              <a:gd name="connsiteY2" fmla="*/ 2139 h 336872"/>
              <a:gd name="connsiteX0" fmla="*/ 0 w 1759850"/>
              <a:gd name="connsiteY0" fmla="*/ 339093 h 339093"/>
              <a:gd name="connsiteX1" fmla="*/ 222903 w 1759850"/>
              <a:gd name="connsiteY1" fmla="*/ 2221 h 339093"/>
              <a:gd name="connsiteX2" fmla="*/ 1155962 w 1759850"/>
              <a:gd name="connsiteY2" fmla="*/ 0 h 339093"/>
              <a:gd name="connsiteX3" fmla="*/ 1759850 w 1759850"/>
              <a:gd name="connsiteY3" fmla="*/ 4360 h 339093"/>
              <a:gd name="connsiteX0" fmla="*/ 0 w 1155962"/>
              <a:gd name="connsiteY0" fmla="*/ 339093 h 339093"/>
              <a:gd name="connsiteX1" fmla="*/ 222903 w 1155962"/>
              <a:gd name="connsiteY1" fmla="*/ 2221 h 339093"/>
              <a:gd name="connsiteX2" fmla="*/ 1155962 w 1155962"/>
              <a:gd name="connsiteY2" fmla="*/ 0 h 339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5962" h="339093">
                <a:moveTo>
                  <a:pt x="0" y="339093"/>
                </a:moveTo>
                <a:lnTo>
                  <a:pt x="222903" y="2221"/>
                </a:lnTo>
                <a:lnTo>
                  <a:pt x="1155962" y="0"/>
                </a:lnTo>
              </a:path>
            </a:pathLst>
          </a:custGeom>
          <a:noFill/>
          <a:ln>
            <a:solidFill>
              <a:srgbClr val="00B0F0"/>
            </a:solidFill>
            <a:head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8" name="Прямая соединительная линия 117">
            <a:extLst>
              <a:ext uri="{FF2B5EF4-FFF2-40B4-BE49-F238E27FC236}">
                <a16:creationId xmlns:a16="http://schemas.microsoft.com/office/drawing/2014/main" id="{9B97953B-9BD1-4862-A900-BC2269FC1645}"/>
              </a:ext>
            </a:extLst>
          </p:cNvPr>
          <p:cNvCxnSpPr>
            <a:cxnSpLocks/>
          </p:cNvCxnSpPr>
          <p:nvPr/>
        </p:nvCxnSpPr>
        <p:spPr>
          <a:xfrm flipH="1" flipV="1">
            <a:off x="1055527" y="2407953"/>
            <a:ext cx="7331125" cy="845627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>
            <a:extLst>
              <a:ext uri="{FF2B5EF4-FFF2-40B4-BE49-F238E27FC236}">
                <a16:creationId xmlns:a16="http://schemas.microsoft.com/office/drawing/2014/main" id="{B71EF53F-E35C-4BE2-80F6-3247519F883A}"/>
              </a:ext>
            </a:extLst>
          </p:cNvPr>
          <p:cNvCxnSpPr>
            <a:cxnSpLocks/>
          </p:cNvCxnSpPr>
          <p:nvPr/>
        </p:nvCxnSpPr>
        <p:spPr>
          <a:xfrm flipV="1">
            <a:off x="5318321" y="3319340"/>
            <a:ext cx="3023123" cy="1295884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>
            <a:extLst>
              <a:ext uri="{FF2B5EF4-FFF2-40B4-BE49-F238E27FC236}">
                <a16:creationId xmlns:a16="http://schemas.microsoft.com/office/drawing/2014/main" id="{C14EF793-F2D0-45DC-8A86-60DD9BEF81DD}"/>
              </a:ext>
            </a:extLst>
          </p:cNvPr>
          <p:cNvCxnSpPr>
            <a:cxnSpLocks/>
          </p:cNvCxnSpPr>
          <p:nvPr/>
        </p:nvCxnSpPr>
        <p:spPr>
          <a:xfrm flipH="1">
            <a:off x="1836881" y="4705625"/>
            <a:ext cx="2781003" cy="82584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>
            <a:extLst>
              <a:ext uri="{FF2B5EF4-FFF2-40B4-BE49-F238E27FC236}">
                <a16:creationId xmlns:a16="http://schemas.microsoft.com/office/drawing/2014/main" id="{9291EE9A-91DB-4B78-ADDD-8FBD1F18011F}"/>
              </a:ext>
            </a:extLst>
          </p:cNvPr>
          <p:cNvCxnSpPr>
            <a:cxnSpLocks/>
          </p:cNvCxnSpPr>
          <p:nvPr/>
        </p:nvCxnSpPr>
        <p:spPr>
          <a:xfrm flipH="1">
            <a:off x="2005832" y="3286458"/>
            <a:ext cx="6335610" cy="1432484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ADC77A03-0494-4AD3-B63D-F6673B17345D}"/>
              </a:ext>
            </a:extLst>
          </p:cNvPr>
          <p:cNvSpPr txBox="1"/>
          <p:nvPr/>
        </p:nvSpPr>
        <p:spPr>
          <a:xfrm>
            <a:off x="2182665" y="3523243"/>
            <a:ext cx="1704925" cy="934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36000" rIns="0" bIns="360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b="1" dirty="0">
                <a:solidFill>
                  <a:srgbClr val="00B0F0"/>
                </a:solidFill>
                <a:latin typeface="Arial"/>
              </a:rPr>
              <a:t>№ 01-10 беспилотный</a:t>
            </a:r>
          </a:p>
          <a:p>
            <a:r>
              <a:rPr lang="en-US" sz="800" dirty="0">
                <a:solidFill>
                  <a:srgbClr val="00B0F0"/>
                </a:solidFill>
                <a:latin typeface="Arial"/>
              </a:rPr>
              <a:t>54º23′0</a:t>
            </a:r>
            <a:r>
              <a:rPr lang="ru-RU" sz="800" dirty="0">
                <a:solidFill>
                  <a:srgbClr val="00B0F0"/>
                </a:solidFill>
                <a:latin typeface="Arial"/>
              </a:rPr>
              <a:t>4</a:t>
            </a:r>
            <a:r>
              <a:rPr lang="en-US" sz="800" dirty="0">
                <a:solidFill>
                  <a:srgbClr val="00B0F0"/>
                </a:solidFill>
                <a:latin typeface="Arial"/>
              </a:rPr>
              <a:t>.</a:t>
            </a:r>
            <a:r>
              <a:rPr lang="ru-RU" sz="800" dirty="0">
                <a:solidFill>
                  <a:srgbClr val="00B0F0"/>
                </a:solidFill>
                <a:latin typeface="Arial"/>
              </a:rPr>
              <a:t>1</a:t>
            </a:r>
            <a:r>
              <a:rPr lang="en-US" sz="800" dirty="0">
                <a:solidFill>
                  <a:srgbClr val="00B0F0"/>
                </a:solidFill>
                <a:latin typeface="Arial"/>
              </a:rPr>
              <a:t>″N</a:t>
            </a:r>
            <a:r>
              <a:rPr lang="ru-RU" sz="800" dirty="0">
                <a:solidFill>
                  <a:srgbClr val="00B0F0"/>
                </a:solidFill>
                <a:latin typeface="Arial"/>
              </a:rPr>
              <a:t>, 83º45′23</a:t>
            </a:r>
            <a:r>
              <a:rPr lang="en-US" sz="800" dirty="0">
                <a:solidFill>
                  <a:srgbClr val="00B0F0"/>
                </a:solidFill>
                <a:latin typeface="Arial"/>
              </a:rPr>
              <a:t>.</a:t>
            </a:r>
            <a:r>
              <a:rPr lang="ru-RU" sz="800" dirty="0">
                <a:solidFill>
                  <a:srgbClr val="00B0F0"/>
                </a:solidFill>
                <a:latin typeface="Arial"/>
              </a:rPr>
              <a:t>6″</a:t>
            </a:r>
          </a:p>
          <a:p>
            <a:r>
              <a:rPr lang="ru-RU" sz="800" dirty="0">
                <a:solidFill>
                  <a:srgbClr val="00B0F0"/>
                </a:solidFill>
                <a:latin typeface="Arial"/>
              </a:rPr>
              <a:t>Скорость: 0 км/ч (</a:t>
            </a:r>
            <a:r>
              <a:rPr lang="en-US" sz="800" dirty="0">
                <a:solidFill>
                  <a:srgbClr val="00B050"/>
                </a:solidFill>
                <a:latin typeface="Arial"/>
              </a:rPr>
              <a:t>stop</a:t>
            </a:r>
            <a:r>
              <a:rPr lang="ru-RU" sz="800" dirty="0">
                <a:solidFill>
                  <a:srgbClr val="00B0F0"/>
                </a:solidFill>
                <a:latin typeface="Arial"/>
              </a:rPr>
              <a:t>)</a:t>
            </a:r>
          </a:p>
          <a:p>
            <a:r>
              <a:rPr lang="ru-RU" sz="800" dirty="0">
                <a:solidFill>
                  <a:srgbClr val="00B0F0"/>
                </a:solidFill>
                <a:latin typeface="Arial"/>
              </a:rPr>
              <a:t>Направление: 45º</a:t>
            </a:r>
          </a:p>
          <a:p>
            <a:r>
              <a:rPr lang="ru-RU" sz="800" dirty="0">
                <a:solidFill>
                  <a:srgbClr val="00B0F0"/>
                </a:solidFill>
                <a:latin typeface="Arial"/>
              </a:rPr>
              <a:t>Время прибытия: 05:29 01.03.19</a:t>
            </a:r>
          </a:p>
          <a:p>
            <a:r>
              <a:rPr lang="ru-RU" sz="800" dirty="0">
                <a:solidFill>
                  <a:srgbClr val="00B0F0"/>
                </a:solidFill>
                <a:latin typeface="Arial"/>
              </a:rPr>
              <a:t>Время в пути: 74 ч. 20 мин.</a:t>
            </a:r>
          </a:p>
          <a:p>
            <a:r>
              <a:rPr lang="ru-RU" sz="800" dirty="0">
                <a:solidFill>
                  <a:srgbClr val="00B0F0"/>
                </a:solidFill>
                <a:latin typeface="Arial"/>
              </a:rPr>
              <a:t>Тех. состояние: норма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65ACE91A-1F1D-499C-8341-EE72080ADED4}"/>
              </a:ext>
            </a:extLst>
          </p:cNvPr>
          <p:cNvSpPr txBox="1"/>
          <p:nvPr/>
        </p:nvSpPr>
        <p:spPr>
          <a:xfrm>
            <a:off x="3491882" y="688159"/>
            <a:ext cx="1610167" cy="226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36000" rIns="0" bIns="360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КА системы ГЛОНАСС</a:t>
            </a:r>
          </a:p>
        </p:txBody>
      </p:sp>
      <p:sp>
        <p:nvSpPr>
          <p:cNvPr id="49" name="Полилиния: фигура 82">
            <a:extLst>
              <a:ext uri="{FF2B5EF4-FFF2-40B4-BE49-F238E27FC236}">
                <a16:creationId xmlns:a16="http://schemas.microsoft.com/office/drawing/2014/main" id="{B0CA04B9-B877-420C-A988-D360CA2D29FB}"/>
              </a:ext>
            </a:extLst>
          </p:cNvPr>
          <p:cNvSpPr/>
          <p:nvPr/>
        </p:nvSpPr>
        <p:spPr>
          <a:xfrm>
            <a:off x="5616302" y="3394467"/>
            <a:ext cx="2303232" cy="1002965"/>
          </a:xfrm>
          <a:custGeom>
            <a:avLst/>
            <a:gdLst>
              <a:gd name="connsiteX0" fmla="*/ 0 w 1357460"/>
              <a:gd name="connsiteY0" fmla="*/ 952107 h 952107"/>
              <a:gd name="connsiteX1" fmla="*/ 245097 w 1357460"/>
              <a:gd name="connsiteY1" fmla="*/ 0 h 952107"/>
              <a:gd name="connsiteX2" fmla="*/ 1357460 w 1357460"/>
              <a:gd name="connsiteY2" fmla="*/ 0 h 952107"/>
              <a:gd name="connsiteX0" fmla="*/ 0 w 1357460"/>
              <a:gd name="connsiteY0" fmla="*/ 953633 h 953633"/>
              <a:gd name="connsiteX1" fmla="*/ 245097 w 1357460"/>
              <a:gd name="connsiteY1" fmla="*/ 1526 h 953633"/>
              <a:gd name="connsiteX2" fmla="*/ 613322 w 1357460"/>
              <a:gd name="connsiteY2" fmla="*/ 0 h 953633"/>
              <a:gd name="connsiteX3" fmla="*/ 1357460 w 1357460"/>
              <a:gd name="connsiteY3" fmla="*/ 1526 h 953633"/>
              <a:gd name="connsiteX0" fmla="*/ 0 w 613322"/>
              <a:gd name="connsiteY0" fmla="*/ 953633 h 953633"/>
              <a:gd name="connsiteX1" fmla="*/ 245097 w 613322"/>
              <a:gd name="connsiteY1" fmla="*/ 1526 h 953633"/>
              <a:gd name="connsiteX2" fmla="*/ 613322 w 613322"/>
              <a:gd name="connsiteY2" fmla="*/ 0 h 953633"/>
              <a:gd name="connsiteX0" fmla="*/ 0 w 786042"/>
              <a:gd name="connsiteY0" fmla="*/ 821553 h 821553"/>
              <a:gd name="connsiteX1" fmla="*/ 417817 w 786042"/>
              <a:gd name="connsiteY1" fmla="*/ 1526 h 821553"/>
              <a:gd name="connsiteX2" fmla="*/ 786042 w 786042"/>
              <a:gd name="connsiteY2" fmla="*/ 0 h 821553"/>
              <a:gd name="connsiteX0" fmla="*/ 0 w 1827764"/>
              <a:gd name="connsiteY0" fmla="*/ 833128 h 833128"/>
              <a:gd name="connsiteX1" fmla="*/ 417817 w 1827764"/>
              <a:gd name="connsiteY1" fmla="*/ 13101 h 833128"/>
              <a:gd name="connsiteX2" fmla="*/ 1827764 w 1827764"/>
              <a:gd name="connsiteY2" fmla="*/ 0 h 833128"/>
              <a:gd name="connsiteX0" fmla="*/ 0 w 1855704"/>
              <a:gd name="connsiteY0" fmla="*/ 828048 h 828048"/>
              <a:gd name="connsiteX1" fmla="*/ 417817 w 1855704"/>
              <a:gd name="connsiteY1" fmla="*/ 8021 h 828048"/>
              <a:gd name="connsiteX2" fmla="*/ 1855704 w 1855704"/>
              <a:gd name="connsiteY2" fmla="*/ 0 h 828048"/>
              <a:gd name="connsiteX0" fmla="*/ 0 w 1855704"/>
              <a:gd name="connsiteY0" fmla="*/ 825508 h 825508"/>
              <a:gd name="connsiteX1" fmla="*/ 417817 w 1855704"/>
              <a:gd name="connsiteY1" fmla="*/ 5481 h 825508"/>
              <a:gd name="connsiteX2" fmla="*/ 1855704 w 1855704"/>
              <a:gd name="connsiteY2" fmla="*/ 0 h 825508"/>
              <a:gd name="connsiteX0" fmla="*/ 0 w 1855704"/>
              <a:gd name="connsiteY0" fmla="*/ 882209 h 882209"/>
              <a:gd name="connsiteX1" fmla="*/ 417817 w 1855704"/>
              <a:gd name="connsiteY1" fmla="*/ 62182 h 882209"/>
              <a:gd name="connsiteX2" fmla="*/ 1855704 w 1855704"/>
              <a:gd name="connsiteY2" fmla="*/ 56701 h 882209"/>
              <a:gd name="connsiteX0" fmla="*/ 0 w 1855704"/>
              <a:gd name="connsiteY0" fmla="*/ 825508 h 825508"/>
              <a:gd name="connsiteX1" fmla="*/ 417817 w 1855704"/>
              <a:gd name="connsiteY1" fmla="*/ 5481 h 825508"/>
              <a:gd name="connsiteX2" fmla="*/ 1855704 w 1855704"/>
              <a:gd name="connsiteY2" fmla="*/ 0 h 825508"/>
              <a:gd name="connsiteX0" fmla="*/ 0 w 1837924"/>
              <a:gd name="connsiteY0" fmla="*/ 820027 h 820027"/>
              <a:gd name="connsiteX1" fmla="*/ 417817 w 1837924"/>
              <a:gd name="connsiteY1" fmla="*/ 0 h 820027"/>
              <a:gd name="connsiteX2" fmla="*/ 1837924 w 1837924"/>
              <a:gd name="connsiteY2" fmla="*/ 245979 h 820027"/>
              <a:gd name="connsiteX0" fmla="*/ 0 w 1837924"/>
              <a:gd name="connsiteY0" fmla="*/ 574048 h 574048"/>
              <a:gd name="connsiteX1" fmla="*/ 303517 w 1837924"/>
              <a:gd name="connsiteY1" fmla="*/ 5481 h 574048"/>
              <a:gd name="connsiteX2" fmla="*/ 1837924 w 1837924"/>
              <a:gd name="connsiteY2" fmla="*/ 0 h 574048"/>
              <a:gd name="connsiteX0" fmla="*/ 0 w 1840464"/>
              <a:gd name="connsiteY0" fmla="*/ 568567 h 568567"/>
              <a:gd name="connsiteX1" fmla="*/ 303517 w 1840464"/>
              <a:gd name="connsiteY1" fmla="*/ 0 h 568567"/>
              <a:gd name="connsiteX2" fmla="*/ 1840464 w 1840464"/>
              <a:gd name="connsiteY2" fmla="*/ 2139 h 568567"/>
              <a:gd name="connsiteX0" fmla="*/ 0 w 2039573"/>
              <a:gd name="connsiteY0" fmla="*/ 1007881 h 1007881"/>
              <a:gd name="connsiteX1" fmla="*/ 502626 w 2039573"/>
              <a:gd name="connsiteY1" fmla="*/ 0 h 1007881"/>
              <a:gd name="connsiteX2" fmla="*/ 2039573 w 2039573"/>
              <a:gd name="connsiteY2" fmla="*/ 2139 h 1007881"/>
              <a:gd name="connsiteX0" fmla="*/ 0 w 1641355"/>
              <a:gd name="connsiteY0" fmla="*/ 1013449 h 1013449"/>
              <a:gd name="connsiteX1" fmla="*/ 502626 w 1641355"/>
              <a:gd name="connsiteY1" fmla="*/ 5568 h 1013449"/>
              <a:gd name="connsiteX2" fmla="*/ 1641355 w 1641355"/>
              <a:gd name="connsiteY2" fmla="*/ 0 h 101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41355" h="1013449">
                <a:moveTo>
                  <a:pt x="0" y="1013449"/>
                </a:moveTo>
                <a:lnTo>
                  <a:pt x="502626" y="5568"/>
                </a:lnTo>
                <a:lnTo>
                  <a:pt x="1641355" y="0"/>
                </a:lnTo>
              </a:path>
            </a:pathLst>
          </a:custGeom>
          <a:noFill/>
          <a:ln>
            <a:solidFill>
              <a:srgbClr val="00B0F0"/>
            </a:solidFill>
            <a:head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1AB7891-86DC-4516-86CA-929AA993B101}"/>
              </a:ext>
            </a:extLst>
          </p:cNvPr>
          <p:cNvSpPr txBox="1"/>
          <p:nvPr/>
        </p:nvSpPr>
        <p:spPr>
          <a:xfrm>
            <a:off x="6334894" y="2226232"/>
            <a:ext cx="1704925" cy="1180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36000" rIns="0" bIns="360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b="1" dirty="0">
                <a:solidFill>
                  <a:srgbClr val="00B0F0"/>
                </a:solidFill>
                <a:latin typeface="Arial"/>
              </a:rPr>
              <a:t>№ 34-12ф</a:t>
            </a:r>
          </a:p>
          <a:p>
            <a:r>
              <a:rPr lang="en-US" sz="800" dirty="0">
                <a:solidFill>
                  <a:srgbClr val="00B0F0"/>
                </a:solidFill>
                <a:latin typeface="Arial"/>
              </a:rPr>
              <a:t>54º23′03.2″N</a:t>
            </a:r>
            <a:r>
              <a:rPr lang="ru-RU" sz="800" dirty="0">
                <a:solidFill>
                  <a:srgbClr val="00B0F0"/>
                </a:solidFill>
                <a:latin typeface="Arial"/>
              </a:rPr>
              <a:t>, 83º45′24</a:t>
            </a:r>
            <a:r>
              <a:rPr lang="en-US" sz="800" dirty="0">
                <a:solidFill>
                  <a:srgbClr val="00B0F0"/>
                </a:solidFill>
                <a:latin typeface="Arial"/>
              </a:rPr>
              <a:t>.4</a:t>
            </a:r>
            <a:r>
              <a:rPr lang="ru-RU" sz="800" dirty="0">
                <a:solidFill>
                  <a:srgbClr val="00B0F0"/>
                </a:solidFill>
                <a:latin typeface="Arial"/>
              </a:rPr>
              <a:t>″</a:t>
            </a:r>
          </a:p>
          <a:p>
            <a:r>
              <a:rPr lang="ru-RU" sz="800" dirty="0">
                <a:solidFill>
                  <a:srgbClr val="00B0F0"/>
                </a:solidFill>
                <a:latin typeface="Arial"/>
              </a:rPr>
              <a:t>Скорость: </a:t>
            </a:r>
            <a:r>
              <a:rPr lang="ru-RU" sz="800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93 км/ч</a:t>
            </a:r>
          </a:p>
          <a:p>
            <a:r>
              <a:rPr lang="ru-RU" sz="800" dirty="0">
                <a:solidFill>
                  <a:srgbClr val="00B0F0"/>
                </a:solidFill>
                <a:latin typeface="Arial"/>
              </a:rPr>
              <a:t>Ограничение на участке: 90 км/ч</a:t>
            </a:r>
          </a:p>
          <a:p>
            <a:r>
              <a:rPr lang="ru-RU" sz="800" dirty="0">
                <a:solidFill>
                  <a:srgbClr val="00B0F0"/>
                </a:solidFill>
                <a:latin typeface="Arial"/>
              </a:rPr>
              <a:t>Направление: 273º</a:t>
            </a:r>
          </a:p>
          <a:p>
            <a:r>
              <a:rPr lang="ru-RU" sz="800" dirty="0">
                <a:solidFill>
                  <a:srgbClr val="00B0F0"/>
                </a:solidFill>
                <a:latin typeface="Arial"/>
              </a:rPr>
              <a:t>Время прибытия: 01:29 01.03.19</a:t>
            </a:r>
          </a:p>
          <a:p>
            <a:r>
              <a:rPr lang="ru-RU" sz="800" dirty="0">
                <a:solidFill>
                  <a:srgbClr val="00B0F0"/>
                </a:solidFill>
                <a:latin typeface="Arial"/>
              </a:rPr>
              <a:t>Время в пути: 4 ч. 23 мин.</a:t>
            </a:r>
          </a:p>
          <a:p>
            <a:r>
              <a:rPr lang="ru-RU" sz="800" dirty="0">
                <a:solidFill>
                  <a:srgbClr val="00B0F0"/>
                </a:solidFill>
                <a:latin typeface="Arial"/>
              </a:rPr>
              <a:t>Отклонение от маршрута: нет</a:t>
            </a:r>
          </a:p>
          <a:p>
            <a:r>
              <a:rPr lang="ru-RU" sz="800" dirty="0">
                <a:solidFill>
                  <a:srgbClr val="00B0F0"/>
                </a:solidFill>
                <a:latin typeface="Arial"/>
              </a:rPr>
              <a:t>Состояние водителя: норма</a:t>
            </a:r>
          </a:p>
        </p:txBody>
      </p:sp>
      <p:sp>
        <p:nvSpPr>
          <p:cNvPr id="53" name="Полилиния: фигура 26">
            <a:extLst>
              <a:ext uri="{FF2B5EF4-FFF2-40B4-BE49-F238E27FC236}">
                <a16:creationId xmlns:a16="http://schemas.microsoft.com/office/drawing/2014/main" id="{F00CB15D-5E41-4D89-B4E9-006042651BA2}"/>
              </a:ext>
            </a:extLst>
          </p:cNvPr>
          <p:cNvSpPr/>
          <p:nvPr/>
        </p:nvSpPr>
        <p:spPr>
          <a:xfrm>
            <a:off x="5031755" y="5030162"/>
            <a:ext cx="2039250" cy="274421"/>
          </a:xfrm>
          <a:custGeom>
            <a:avLst/>
            <a:gdLst>
              <a:gd name="connsiteX0" fmla="*/ 781050 w 4008120"/>
              <a:gd name="connsiteY0" fmla="*/ 186690 h 1192530"/>
              <a:gd name="connsiteX1" fmla="*/ 967740 w 4008120"/>
              <a:gd name="connsiteY1" fmla="*/ 156210 h 1192530"/>
              <a:gd name="connsiteX2" fmla="*/ 2358390 w 4008120"/>
              <a:gd name="connsiteY2" fmla="*/ 327660 h 1192530"/>
              <a:gd name="connsiteX3" fmla="*/ 2385060 w 4008120"/>
              <a:gd name="connsiteY3" fmla="*/ 361950 h 1192530"/>
              <a:gd name="connsiteX4" fmla="*/ 624840 w 4008120"/>
              <a:gd name="connsiteY4" fmla="*/ 845820 h 1192530"/>
              <a:gd name="connsiteX5" fmla="*/ 464820 w 4008120"/>
              <a:gd name="connsiteY5" fmla="*/ 826770 h 1192530"/>
              <a:gd name="connsiteX6" fmla="*/ 0 w 4008120"/>
              <a:gd name="connsiteY6" fmla="*/ 1192530 h 1192530"/>
              <a:gd name="connsiteX7" fmla="*/ 1443990 w 4008120"/>
              <a:gd name="connsiteY7" fmla="*/ 1009650 h 1192530"/>
              <a:gd name="connsiteX8" fmla="*/ 1219200 w 4008120"/>
              <a:gd name="connsiteY8" fmla="*/ 979170 h 1192530"/>
              <a:gd name="connsiteX9" fmla="*/ 4008120 w 4008120"/>
              <a:gd name="connsiteY9" fmla="*/ 144780 h 1192530"/>
              <a:gd name="connsiteX10" fmla="*/ 3592830 w 4008120"/>
              <a:gd name="connsiteY10" fmla="*/ 57150 h 1192530"/>
              <a:gd name="connsiteX11" fmla="*/ 3082290 w 4008120"/>
              <a:gd name="connsiteY11" fmla="*/ 198120 h 1192530"/>
              <a:gd name="connsiteX12" fmla="*/ 2937510 w 4008120"/>
              <a:gd name="connsiteY12" fmla="*/ 205740 h 1192530"/>
              <a:gd name="connsiteX13" fmla="*/ 1512570 w 4008120"/>
              <a:gd name="connsiteY13" fmla="*/ 57150 h 1192530"/>
              <a:gd name="connsiteX14" fmla="*/ 1638300 w 4008120"/>
              <a:gd name="connsiteY14" fmla="*/ 30480 h 1192530"/>
              <a:gd name="connsiteX15" fmla="*/ 693420 w 4008120"/>
              <a:gd name="connsiteY15" fmla="*/ 0 h 1192530"/>
              <a:gd name="connsiteX16" fmla="*/ 781050 w 4008120"/>
              <a:gd name="connsiteY16" fmla="*/ 186690 h 1192530"/>
              <a:gd name="connsiteX0" fmla="*/ 781050 w 4008120"/>
              <a:gd name="connsiteY0" fmla="*/ 186690 h 1192530"/>
              <a:gd name="connsiteX1" fmla="*/ 967740 w 4008120"/>
              <a:gd name="connsiteY1" fmla="*/ 156210 h 1192530"/>
              <a:gd name="connsiteX2" fmla="*/ 2358390 w 4008120"/>
              <a:gd name="connsiteY2" fmla="*/ 327660 h 1192530"/>
              <a:gd name="connsiteX3" fmla="*/ 2385060 w 4008120"/>
              <a:gd name="connsiteY3" fmla="*/ 361950 h 1192530"/>
              <a:gd name="connsiteX4" fmla="*/ 624840 w 4008120"/>
              <a:gd name="connsiteY4" fmla="*/ 845820 h 1192530"/>
              <a:gd name="connsiteX5" fmla="*/ 464820 w 4008120"/>
              <a:gd name="connsiteY5" fmla="*/ 826770 h 1192530"/>
              <a:gd name="connsiteX6" fmla="*/ 0 w 4008120"/>
              <a:gd name="connsiteY6" fmla="*/ 1192530 h 1192530"/>
              <a:gd name="connsiteX7" fmla="*/ 1443990 w 4008120"/>
              <a:gd name="connsiteY7" fmla="*/ 1009650 h 1192530"/>
              <a:gd name="connsiteX8" fmla="*/ 1219200 w 4008120"/>
              <a:gd name="connsiteY8" fmla="*/ 979170 h 1192530"/>
              <a:gd name="connsiteX9" fmla="*/ 4008120 w 4008120"/>
              <a:gd name="connsiteY9" fmla="*/ 144780 h 1192530"/>
              <a:gd name="connsiteX10" fmla="*/ 3082290 w 4008120"/>
              <a:gd name="connsiteY10" fmla="*/ 198120 h 1192530"/>
              <a:gd name="connsiteX11" fmla="*/ 2937510 w 4008120"/>
              <a:gd name="connsiteY11" fmla="*/ 205740 h 1192530"/>
              <a:gd name="connsiteX12" fmla="*/ 1512570 w 4008120"/>
              <a:gd name="connsiteY12" fmla="*/ 57150 h 1192530"/>
              <a:gd name="connsiteX13" fmla="*/ 1638300 w 4008120"/>
              <a:gd name="connsiteY13" fmla="*/ 30480 h 1192530"/>
              <a:gd name="connsiteX14" fmla="*/ 693420 w 4008120"/>
              <a:gd name="connsiteY14" fmla="*/ 0 h 1192530"/>
              <a:gd name="connsiteX15" fmla="*/ 781050 w 4008120"/>
              <a:gd name="connsiteY15" fmla="*/ 186690 h 1192530"/>
              <a:gd name="connsiteX0" fmla="*/ 781050 w 3082290"/>
              <a:gd name="connsiteY0" fmla="*/ 186690 h 1192530"/>
              <a:gd name="connsiteX1" fmla="*/ 967740 w 3082290"/>
              <a:gd name="connsiteY1" fmla="*/ 156210 h 1192530"/>
              <a:gd name="connsiteX2" fmla="*/ 2358390 w 3082290"/>
              <a:gd name="connsiteY2" fmla="*/ 327660 h 1192530"/>
              <a:gd name="connsiteX3" fmla="*/ 2385060 w 3082290"/>
              <a:gd name="connsiteY3" fmla="*/ 361950 h 1192530"/>
              <a:gd name="connsiteX4" fmla="*/ 624840 w 3082290"/>
              <a:gd name="connsiteY4" fmla="*/ 845820 h 1192530"/>
              <a:gd name="connsiteX5" fmla="*/ 464820 w 3082290"/>
              <a:gd name="connsiteY5" fmla="*/ 826770 h 1192530"/>
              <a:gd name="connsiteX6" fmla="*/ 0 w 3082290"/>
              <a:gd name="connsiteY6" fmla="*/ 1192530 h 1192530"/>
              <a:gd name="connsiteX7" fmla="*/ 1443990 w 3082290"/>
              <a:gd name="connsiteY7" fmla="*/ 1009650 h 1192530"/>
              <a:gd name="connsiteX8" fmla="*/ 1219200 w 3082290"/>
              <a:gd name="connsiteY8" fmla="*/ 979170 h 1192530"/>
              <a:gd name="connsiteX9" fmla="*/ 3082290 w 3082290"/>
              <a:gd name="connsiteY9" fmla="*/ 198120 h 1192530"/>
              <a:gd name="connsiteX10" fmla="*/ 2937510 w 3082290"/>
              <a:gd name="connsiteY10" fmla="*/ 205740 h 1192530"/>
              <a:gd name="connsiteX11" fmla="*/ 1512570 w 3082290"/>
              <a:gd name="connsiteY11" fmla="*/ 57150 h 1192530"/>
              <a:gd name="connsiteX12" fmla="*/ 1638300 w 3082290"/>
              <a:gd name="connsiteY12" fmla="*/ 30480 h 1192530"/>
              <a:gd name="connsiteX13" fmla="*/ 693420 w 3082290"/>
              <a:gd name="connsiteY13" fmla="*/ 0 h 1192530"/>
              <a:gd name="connsiteX14" fmla="*/ 781050 w 3082290"/>
              <a:gd name="connsiteY14" fmla="*/ 186690 h 1192530"/>
              <a:gd name="connsiteX0" fmla="*/ 781050 w 2937510"/>
              <a:gd name="connsiteY0" fmla="*/ 186690 h 1192530"/>
              <a:gd name="connsiteX1" fmla="*/ 967740 w 2937510"/>
              <a:gd name="connsiteY1" fmla="*/ 156210 h 1192530"/>
              <a:gd name="connsiteX2" fmla="*/ 2358390 w 2937510"/>
              <a:gd name="connsiteY2" fmla="*/ 327660 h 1192530"/>
              <a:gd name="connsiteX3" fmla="*/ 2385060 w 2937510"/>
              <a:gd name="connsiteY3" fmla="*/ 361950 h 1192530"/>
              <a:gd name="connsiteX4" fmla="*/ 624840 w 2937510"/>
              <a:gd name="connsiteY4" fmla="*/ 845820 h 1192530"/>
              <a:gd name="connsiteX5" fmla="*/ 464820 w 2937510"/>
              <a:gd name="connsiteY5" fmla="*/ 826770 h 1192530"/>
              <a:gd name="connsiteX6" fmla="*/ 0 w 2937510"/>
              <a:gd name="connsiteY6" fmla="*/ 1192530 h 1192530"/>
              <a:gd name="connsiteX7" fmla="*/ 1443990 w 2937510"/>
              <a:gd name="connsiteY7" fmla="*/ 1009650 h 1192530"/>
              <a:gd name="connsiteX8" fmla="*/ 1219200 w 2937510"/>
              <a:gd name="connsiteY8" fmla="*/ 979170 h 1192530"/>
              <a:gd name="connsiteX9" fmla="*/ 2937510 w 2937510"/>
              <a:gd name="connsiteY9" fmla="*/ 205740 h 1192530"/>
              <a:gd name="connsiteX10" fmla="*/ 1512570 w 2937510"/>
              <a:gd name="connsiteY10" fmla="*/ 57150 h 1192530"/>
              <a:gd name="connsiteX11" fmla="*/ 1638300 w 2937510"/>
              <a:gd name="connsiteY11" fmla="*/ 30480 h 1192530"/>
              <a:gd name="connsiteX12" fmla="*/ 693420 w 2937510"/>
              <a:gd name="connsiteY12" fmla="*/ 0 h 1192530"/>
              <a:gd name="connsiteX13" fmla="*/ 781050 w 2937510"/>
              <a:gd name="connsiteY13" fmla="*/ 186690 h 1192530"/>
              <a:gd name="connsiteX0" fmla="*/ 781050 w 2937510"/>
              <a:gd name="connsiteY0" fmla="*/ 186690 h 1192530"/>
              <a:gd name="connsiteX1" fmla="*/ 967740 w 2937510"/>
              <a:gd name="connsiteY1" fmla="*/ 156210 h 1192530"/>
              <a:gd name="connsiteX2" fmla="*/ 2358390 w 2937510"/>
              <a:gd name="connsiteY2" fmla="*/ 327660 h 1192530"/>
              <a:gd name="connsiteX3" fmla="*/ 2385060 w 2937510"/>
              <a:gd name="connsiteY3" fmla="*/ 361950 h 1192530"/>
              <a:gd name="connsiteX4" fmla="*/ 624840 w 2937510"/>
              <a:gd name="connsiteY4" fmla="*/ 845820 h 1192530"/>
              <a:gd name="connsiteX5" fmla="*/ 464820 w 2937510"/>
              <a:gd name="connsiteY5" fmla="*/ 826770 h 1192530"/>
              <a:gd name="connsiteX6" fmla="*/ 0 w 2937510"/>
              <a:gd name="connsiteY6" fmla="*/ 1192530 h 1192530"/>
              <a:gd name="connsiteX7" fmla="*/ 1219200 w 2937510"/>
              <a:gd name="connsiteY7" fmla="*/ 979170 h 1192530"/>
              <a:gd name="connsiteX8" fmla="*/ 2937510 w 2937510"/>
              <a:gd name="connsiteY8" fmla="*/ 205740 h 1192530"/>
              <a:gd name="connsiteX9" fmla="*/ 1512570 w 2937510"/>
              <a:gd name="connsiteY9" fmla="*/ 57150 h 1192530"/>
              <a:gd name="connsiteX10" fmla="*/ 1638300 w 2937510"/>
              <a:gd name="connsiteY10" fmla="*/ 30480 h 1192530"/>
              <a:gd name="connsiteX11" fmla="*/ 693420 w 2937510"/>
              <a:gd name="connsiteY11" fmla="*/ 0 h 1192530"/>
              <a:gd name="connsiteX12" fmla="*/ 781050 w 2937510"/>
              <a:gd name="connsiteY12" fmla="*/ 186690 h 1192530"/>
              <a:gd name="connsiteX0" fmla="*/ 781050 w 2937510"/>
              <a:gd name="connsiteY0" fmla="*/ 186690 h 1192530"/>
              <a:gd name="connsiteX1" fmla="*/ 967740 w 2937510"/>
              <a:gd name="connsiteY1" fmla="*/ 156210 h 1192530"/>
              <a:gd name="connsiteX2" fmla="*/ 2358390 w 2937510"/>
              <a:gd name="connsiteY2" fmla="*/ 327660 h 1192530"/>
              <a:gd name="connsiteX3" fmla="*/ 2385060 w 2937510"/>
              <a:gd name="connsiteY3" fmla="*/ 361950 h 1192530"/>
              <a:gd name="connsiteX4" fmla="*/ 624840 w 2937510"/>
              <a:gd name="connsiteY4" fmla="*/ 845820 h 1192530"/>
              <a:gd name="connsiteX5" fmla="*/ 464820 w 2937510"/>
              <a:gd name="connsiteY5" fmla="*/ 826770 h 1192530"/>
              <a:gd name="connsiteX6" fmla="*/ 0 w 2937510"/>
              <a:gd name="connsiteY6" fmla="*/ 1192530 h 1192530"/>
              <a:gd name="connsiteX7" fmla="*/ 2937510 w 2937510"/>
              <a:gd name="connsiteY7" fmla="*/ 205740 h 1192530"/>
              <a:gd name="connsiteX8" fmla="*/ 1512570 w 2937510"/>
              <a:gd name="connsiteY8" fmla="*/ 57150 h 1192530"/>
              <a:gd name="connsiteX9" fmla="*/ 1638300 w 2937510"/>
              <a:gd name="connsiteY9" fmla="*/ 30480 h 1192530"/>
              <a:gd name="connsiteX10" fmla="*/ 693420 w 2937510"/>
              <a:gd name="connsiteY10" fmla="*/ 0 h 1192530"/>
              <a:gd name="connsiteX11" fmla="*/ 781050 w 2937510"/>
              <a:gd name="connsiteY11" fmla="*/ 186690 h 1192530"/>
              <a:gd name="connsiteX0" fmla="*/ 781050 w 2937510"/>
              <a:gd name="connsiteY0" fmla="*/ 186690 h 1192530"/>
              <a:gd name="connsiteX1" fmla="*/ 967740 w 2937510"/>
              <a:gd name="connsiteY1" fmla="*/ 156210 h 1192530"/>
              <a:gd name="connsiteX2" fmla="*/ 2358390 w 2937510"/>
              <a:gd name="connsiteY2" fmla="*/ 327660 h 1192530"/>
              <a:gd name="connsiteX3" fmla="*/ 2385060 w 2937510"/>
              <a:gd name="connsiteY3" fmla="*/ 361950 h 1192530"/>
              <a:gd name="connsiteX4" fmla="*/ 464820 w 2937510"/>
              <a:gd name="connsiteY4" fmla="*/ 826770 h 1192530"/>
              <a:gd name="connsiteX5" fmla="*/ 0 w 2937510"/>
              <a:gd name="connsiteY5" fmla="*/ 1192530 h 1192530"/>
              <a:gd name="connsiteX6" fmla="*/ 2937510 w 2937510"/>
              <a:gd name="connsiteY6" fmla="*/ 205740 h 1192530"/>
              <a:gd name="connsiteX7" fmla="*/ 1512570 w 2937510"/>
              <a:gd name="connsiteY7" fmla="*/ 57150 h 1192530"/>
              <a:gd name="connsiteX8" fmla="*/ 1638300 w 2937510"/>
              <a:gd name="connsiteY8" fmla="*/ 30480 h 1192530"/>
              <a:gd name="connsiteX9" fmla="*/ 693420 w 2937510"/>
              <a:gd name="connsiteY9" fmla="*/ 0 h 1192530"/>
              <a:gd name="connsiteX10" fmla="*/ 781050 w 2937510"/>
              <a:gd name="connsiteY10" fmla="*/ 186690 h 1192530"/>
              <a:gd name="connsiteX0" fmla="*/ 781050 w 2937510"/>
              <a:gd name="connsiteY0" fmla="*/ 186690 h 1192530"/>
              <a:gd name="connsiteX1" fmla="*/ 967740 w 2937510"/>
              <a:gd name="connsiteY1" fmla="*/ 156210 h 1192530"/>
              <a:gd name="connsiteX2" fmla="*/ 2358390 w 2937510"/>
              <a:gd name="connsiteY2" fmla="*/ 327660 h 1192530"/>
              <a:gd name="connsiteX3" fmla="*/ 2385060 w 2937510"/>
              <a:gd name="connsiteY3" fmla="*/ 361950 h 1192530"/>
              <a:gd name="connsiteX4" fmla="*/ 0 w 2937510"/>
              <a:gd name="connsiteY4" fmla="*/ 1192530 h 1192530"/>
              <a:gd name="connsiteX5" fmla="*/ 2937510 w 2937510"/>
              <a:gd name="connsiteY5" fmla="*/ 205740 h 1192530"/>
              <a:gd name="connsiteX6" fmla="*/ 1512570 w 2937510"/>
              <a:gd name="connsiteY6" fmla="*/ 57150 h 1192530"/>
              <a:gd name="connsiteX7" fmla="*/ 1638300 w 2937510"/>
              <a:gd name="connsiteY7" fmla="*/ 30480 h 1192530"/>
              <a:gd name="connsiteX8" fmla="*/ 693420 w 2937510"/>
              <a:gd name="connsiteY8" fmla="*/ 0 h 1192530"/>
              <a:gd name="connsiteX9" fmla="*/ 781050 w 2937510"/>
              <a:gd name="connsiteY9" fmla="*/ 186690 h 1192530"/>
              <a:gd name="connsiteX0" fmla="*/ 87630 w 2244090"/>
              <a:gd name="connsiteY0" fmla="*/ 186690 h 361950"/>
              <a:gd name="connsiteX1" fmla="*/ 274320 w 2244090"/>
              <a:gd name="connsiteY1" fmla="*/ 156210 h 361950"/>
              <a:gd name="connsiteX2" fmla="*/ 1664970 w 2244090"/>
              <a:gd name="connsiteY2" fmla="*/ 327660 h 361950"/>
              <a:gd name="connsiteX3" fmla="*/ 1691640 w 2244090"/>
              <a:gd name="connsiteY3" fmla="*/ 361950 h 361950"/>
              <a:gd name="connsiteX4" fmla="*/ 2244090 w 2244090"/>
              <a:gd name="connsiteY4" fmla="*/ 205740 h 361950"/>
              <a:gd name="connsiteX5" fmla="*/ 819150 w 2244090"/>
              <a:gd name="connsiteY5" fmla="*/ 57150 h 361950"/>
              <a:gd name="connsiteX6" fmla="*/ 944880 w 2244090"/>
              <a:gd name="connsiteY6" fmla="*/ 30480 h 361950"/>
              <a:gd name="connsiteX7" fmla="*/ 0 w 2244090"/>
              <a:gd name="connsiteY7" fmla="*/ 0 h 361950"/>
              <a:gd name="connsiteX8" fmla="*/ 87630 w 2244090"/>
              <a:gd name="connsiteY8" fmla="*/ 18669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4090" h="361950">
                <a:moveTo>
                  <a:pt x="87630" y="186690"/>
                </a:moveTo>
                <a:lnTo>
                  <a:pt x="274320" y="156210"/>
                </a:lnTo>
                <a:lnTo>
                  <a:pt x="1664970" y="327660"/>
                </a:lnTo>
                <a:lnTo>
                  <a:pt x="1691640" y="361950"/>
                </a:lnTo>
                <a:lnTo>
                  <a:pt x="2244090" y="205740"/>
                </a:lnTo>
                <a:lnTo>
                  <a:pt x="819150" y="57150"/>
                </a:lnTo>
                <a:lnTo>
                  <a:pt x="944880" y="30480"/>
                </a:lnTo>
                <a:lnTo>
                  <a:pt x="0" y="0"/>
                </a:lnTo>
                <a:lnTo>
                  <a:pt x="87630" y="186690"/>
                </a:lnTo>
                <a:close/>
              </a:path>
            </a:pathLst>
          </a:custGeom>
          <a:gradFill>
            <a:gsLst>
              <a:gs pos="44000">
                <a:srgbClr val="00B050">
                  <a:alpha val="42000"/>
                  <a:lumMod val="60000"/>
                  <a:lumOff val="40000"/>
                </a:srgbClr>
              </a:gs>
              <a:gs pos="89000">
                <a:srgbClr val="FF0000"/>
              </a:gs>
            </a:gsLst>
            <a:lin ang="15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1172" y="5697018"/>
            <a:ext cx="9144000" cy="92333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/>
              <a:t>Реализация цифровых технологий беспилотного вождения невозможна без спутниковой навигации. Система ГЛОНАСС обеспечивает становление и развитие информационных транспортных систем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19E3-267A-664C-8E75-35B8F4AF5885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2526" y="4573560"/>
            <a:ext cx="1191350" cy="89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7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0LX7kTljUOKUtGFSEVvpw"/>
</p:tagLst>
</file>

<file path=ppt/theme/theme1.xml><?xml version="1.0" encoding="utf-8"?>
<a:theme xmlns:a="http://schemas.openxmlformats.org/drawingml/2006/main" name="!_ROSCOSMOS tamplate-201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vert="horz" lIns="91440" tIns="45720" rIns="91440" bIns="45720" rtlCol="0">
        <a:normAutofit/>
      </a:bodyPr>
      <a:lstStyle>
        <a:defPPr marL="0" indent="0">
          <a:spcBef>
            <a:spcPts val="500"/>
          </a:spcBef>
          <a:buNone/>
          <a:defRPr dirty="0" err="1" smtClean="0">
            <a:solidFill>
              <a:srgbClr val="595959"/>
            </a:solidFill>
            <a:latin typeface="Arial"/>
          </a:defRPr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9923</TotalTime>
  <Words>1119</Words>
  <Application>Microsoft Office PowerPoint</Application>
  <PresentationFormat>Экран (4:3)</PresentationFormat>
  <Paragraphs>263</Paragraphs>
  <Slides>12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Arial Black</vt:lpstr>
      <vt:lpstr>Calibri</vt:lpstr>
      <vt:lpstr>Roboto Light</vt:lpstr>
      <vt:lpstr>Roboto Regular</vt:lpstr>
      <vt:lpstr>Times New Roman</vt:lpstr>
      <vt:lpstr>Wingdings</vt:lpstr>
      <vt:lpstr>!_ROSCOSMOS tamplate-2016</vt:lpstr>
      <vt:lpstr>НОВАЯ ЭРА ГЛОНАСС</vt:lpstr>
      <vt:lpstr>Презентация PowerPoint</vt:lpstr>
      <vt:lpstr>Государственные проекты использования навигационных технологий для обеспечения безопасности на транспорте</vt:lpstr>
      <vt:lpstr>ЭВОЛЮЦИЯ СИСТЕМЫ ГЛОНАСС</vt:lpstr>
      <vt:lpstr>ТЕКУЩЕЕ СОСТОЯНИЕ СИСТЕМЫ ГЛОНАСС </vt:lpstr>
      <vt:lpstr>НОВЫЙ КА «Глонасс-К2»</vt:lpstr>
      <vt:lpstr>ВЫСОКООРБИТАЛЬНый КОСМИЧЕСКий КОМПЛЕКС (ВКК)</vt:lpstr>
      <vt:lpstr>ПОВЫШЕНИЕ КАЧЕСТВА НАВИГАЦИОННЫХ УСЛУГ</vt:lpstr>
      <vt:lpstr>ИНТЕЛЛЕКТУАЛЬНЫЕ ТРАНСПОРТНЫЕ СИСТЕМЫ (ИТС) </vt:lpstr>
      <vt:lpstr>ЭКСПЕРИМЕНТАЛЬНОЕ ИССЛЕДОВАНИЕ КАЧЕСТВА НАВИГАЦИОННОГО ОБЕСПЕЧЕНИЯ</vt:lpstr>
      <vt:lpstr>направления федеральной целевой программы «сфера»</vt:lpstr>
      <vt:lpstr>ВЫВОДЫ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2018</dc:title>
  <dc:creator>Roman Strakhov</dc:creator>
  <cp:lastModifiedBy>Прохоров Сергей Юрьевич</cp:lastModifiedBy>
  <cp:revision>674</cp:revision>
  <cp:lastPrinted>2018-11-20T16:54:48Z</cp:lastPrinted>
  <dcterms:created xsi:type="dcterms:W3CDTF">2016-08-11T15:30:25Z</dcterms:created>
  <dcterms:modified xsi:type="dcterms:W3CDTF">2018-11-20T17:40:56Z</dcterms:modified>
</cp:coreProperties>
</file>