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2" r:id="rId3"/>
    <p:sldId id="268" r:id="rId4"/>
    <p:sldId id="257" r:id="rId5"/>
    <p:sldId id="258" r:id="rId6"/>
    <p:sldId id="260" r:id="rId7"/>
    <p:sldId id="265" r:id="rId8"/>
    <p:sldId id="261" r:id="rId9"/>
    <p:sldId id="266" r:id="rId10"/>
    <p:sldId id="264" r:id="rId11"/>
    <p:sldId id="267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E6D"/>
    <a:srgbClr val="0E2A4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6216" y="987574"/>
            <a:ext cx="6846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Блехер</a:t>
            </a:r>
          </a:p>
          <a:p>
            <a:pPr algn="ctr"/>
            <a:r>
              <a:rPr lang="ru-RU" sz="4800" b="1" dirty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 </a:t>
            </a:r>
            <a:r>
              <a:rPr lang="ru-RU" sz="48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Леонидович</a:t>
            </a:r>
            <a:endParaRPr lang="ru-RU" sz="4800" b="1" dirty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1" y="2715766"/>
            <a:ext cx="65306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НА ДОРОГЕ</a:t>
            </a:r>
            <a:b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партнерстве с АО «ГЛОНАСС»:</a:t>
            </a:r>
          </a:p>
          <a:p>
            <a:pPr algn="ctr"/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первого года работы и</a:t>
            </a:r>
          </a:p>
          <a:p>
            <a:pPr algn="ctr"/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перспективы развития</a:t>
            </a:r>
            <a:endParaRPr lang="ru-RU" sz="3200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323528" y="1563638"/>
            <a:ext cx="8640960" cy="3099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Интегрированные пакеты услуг: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Автомобильный консьерж – от технической и юридической консультации до организации урегулирования убытка и ремонта автомобиля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при поломке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и ДТП.</a:t>
            </a:r>
            <a:endParaRPr lang="ru-RU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Активное продвижение на розничный рынок: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Повышение уровня знания о доступности коммерческих сервисов по кнопке ЭРА ГЛОНАСС.</a:t>
            </a: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endParaRPr lang="ru-RU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Удаленная диагностика и профилактика неисправностей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: получение и обработка данных с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CAN-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шины автомобиля.</a:t>
            </a: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8606" y="699542"/>
            <a:ext cx="854186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партнерства с АО ГЛОНАСС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227934"/>
            <a:ext cx="576064" cy="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11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5224" y="1347614"/>
            <a:ext cx="644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4400" dirty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227934"/>
            <a:ext cx="576064" cy="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4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5239" y="771550"/>
            <a:ext cx="8568952" cy="814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Российское Автомобильное Товарищество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576" y="1491630"/>
            <a:ext cx="741682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парка автомобилей, имеющих программу </a:t>
            </a: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</a:t>
            </a:r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автопроизводителей.</a:t>
            </a:r>
          </a:p>
          <a:p>
            <a:pPr algn="just"/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2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2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000,000</a:t>
            </a:r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владельцев автомобилей защищены пакетом услуг РАТ.</a:t>
            </a:r>
          </a:p>
          <a:p>
            <a:pPr algn="just"/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Территория: </a:t>
            </a:r>
            <a:r>
              <a:rPr lang="ru-RU" sz="22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Россия</a:t>
            </a:r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Республика Беларусь, Казахстан</a:t>
            </a: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45 </a:t>
            </a:r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 Европы.</a:t>
            </a:r>
          </a:p>
          <a:p>
            <a:pPr algn="just"/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Обрабатываем до </a:t>
            </a:r>
            <a:r>
              <a:rPr lang="ru-RU" sz="22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 </a:t>
            </a:r>
            <a:r>
              <a:rPr lang="ru-R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в сутки.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227934"/>
            <a:ext cx="576064" cy="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49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5239" y="771550"/>
            <a:ext cx="8568952" cy="814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сотрудничества с АО ГЛОНАСС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1491630"/>
            <a:ext cx="777686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 sz="2200" b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800" dirty="0" smtClean="0"/>
              <a:t>Ноябрь 2016</a:t>
            </a:r>
            <a:r>
              <a:rPr lang="ru-RU" sz="1800" b="0" u="none" dirty="0" smtClean="0"/>
              <a:t>	    </a:t>
            </a:r>
            <a:r>
              <a:rPr lang="ru-RU" sz="1800" u="none" dirty="0" smtClean="0"/>
              <a:t> </a:t>
            </a:r>
            <a:r>
              <a:rPr lang="ru-RU" sz="1800" b="0" u="none" dirty="0"/>
              <a:t>– </a:t>
            </a:r>
            <a:r>
              <a:rPr lang="ru-RU" sz="1800" b="0" u="none" dirty="0" smtClean="0"/>
              <a:t>Соглашение </a:t>
            </a:r>
            <a:r>
              <a:rPr lang="ru-RU" sz="1800" b="0" u="none" dirty="0"/>
              <a:t>о сотрудничестве. </a:t>
            </a:r>
            <a:r>
              <a:rPr lang="ru-RU" sz="1800" b="0" u="none" dirty="0" smtClean="0"/>
              <a:t>Начало </a:t>
            </a:r>
            <a:r>
              <a:rPr lang="ru-RU" sz="1800" b="0" u="none" dirty="0"/>
              <a:t>процесса </a:t>
            </a:r>
            <a:r>
              <a:rPr lang="ru-RU" sz="1800" b="0" u="none" dirty="0" smtClean="0"/>
              <a:t>интеграции.</a:t>
            </a:r>
            <a:endParaRPr lang="ru-RU" sz="1800" b="0" u="none" dirty="0"/>
          </a:p>
          <a:p>
            <a:pPr algn="l"/>
            <a:r>
              <a:rPr lang="ru-RU" sz="1800" dirty="0" smtClean="0"/>
              <a:t>Март </a:t>
            </a:r>
            <a:r>
              <a:rPr lang="ru-RU" sz="1800" dirty="0"/>
              <a:t>2017</a:t>
            </a:r>
            <a:r>
              <a:rPr lang="ru-RU" sz="1800" u="none" dirty="0"/>
              <a:t> </a:t>
            </a:r>
            <a:r>
              <a:rPr lang="ru-RU" sz="1800" u="none" dirty="0" smtClean="0"/>
              <a:t>	     </a:t>
            </a:r>
            <a:r>
              <a:rPr lang="ru-RU" sz="1800" b="0" u="none" dirty="0" smtClean="0"/>
              <a:t>– Соглашение </a:t>
            </a:r>
            <a:r>
              <a:rPr lang="ru-RU" sz="1800" b="0" u="none" dirty="0"/>
              <a:t>о проведении испытаний информационного взаимодействия</a:t>
            </a:r>
            <a:r>
              <a:rPr lang="ru-RU" sz="1800" b="0" u="none" dirty="0" smtClean="0"/>
              <a:t>.</a:t>
            </a:r>
            <a:endParaRPr lang="ru-RU" sz="1800" b="0" u="none" dirty="0"/>
          </a:p>
          <a:p>
            <a:pPr algn="l"/>
            <a:r>
              <a:rPr lang="en-US" sz="1800" dirty="0" smtClean="0"/>
              <a:t>C</a:t>
            </a:r>
            <a:r>
              <a:rPr lang="ru-RU" sz="1800" dirty="0" err="1" smtClean="0"/>
              <a:t>ентябр</a:t>
            </a:r>
            <a:r>
              <a:rPr lang="ru-RU" sz="1800" dirty="0" err="1"/>
              <a:t>ь</a:t>
            </a:r>
            <a:r>
              <a:rPr lang="ru-RU" sz="1800" dirty="0" smtClean="0"/>
              <a:t> </a:t>
            </a:r>
            <a:r>
              <a:rPr lang="ru-RU" sz="1800" dirty="0"/>
              <a:t>2017</a:t>
            </a:r>
            <a:r>
              <a:rPr lang="ru-RU" sz="1800" b="0" u="none" dirty="0"/>
              <a:t> </a:t>
            </a:r>
            <a:r>
              <a:rPr lang="ru-RU" sz="1800" b="0" u="none" dirty="0" smtClean="0"/>
              <a:t> </a:t>
            </a:r>
            <a:r>
              <a:rPr lang="ru-RU" sz="1800" b="0" u="none" dirty="0"/>
              <a:t>– </a:t>
            </a:r>
            <a:r>
              <a:rPr lang="ru-RU" sz="1800" b="0" u="none" dirty="0" smtClean="0"/>
              <a:t>Успешное завершение </a:t>
            </a:r>
            <a:r>
              <a:rPr lang="ru-RU" sz="1800" b="0" u="none" dirty="0"/>
              <a:t>и </a:t>
            </a:r>
            <a:r>
              <a:rPr lang="ru-RU" sz="1800" b="0" u="none" dirty="0" smtClean="0"/>
              <a:t>официальное </a:t>
            </a:r>
            <a:r>
              <a:rPr lang="ru-RU" sz="1800" b="0" u="none" dirty="0"/>
              <a:t>подведение  итогов </a:t>
            </a:r>
            <a:r>
              <a:rPr lang="ru-RU" sz="1800" b="0" u="none" dirty="0" smtClean="0"/>
              <a:t>тестирования.</a:t>
            </a:r>
            <a:endParaRPr lang="en-US" sz="1800" b="0" u="none" dirty="0"/>
          </a:p>
          <a:p>
            <a:pPr algn="l"/>
            <a:r>
              <a:rPr lang="ru-RU" sz="1800" dirty="0" smtClean="0"/>
              <a:t>Ноябрь 2017</a:t>
            </a:r>
            <a:r>
              <a:rPr lang="ru-RU" sz="1800" b="0" u="none" dirty="0" smtClean="0"/>
              <a:t>      – Запуск услуги «</a:t>
            </a:r>
            <a:r>
              <a:rPr lang="ru-RU" sz="1800" b="0" u="none" dirty="0" err="1"/>
              <a:t>Hyundai</a:t>
            </a:r>
            <a:r>
              <a:rPr lang="ru-RU" sz="1800" b="0" u="none" dirty="0"/>
              <a:t> </a:t>
            </a:r>
            <a:r>
              <a:rPr lang="ru-RU" sz="1800" b="0" u="none" dirty="0" smtClean="0"/>
              <a:t>- Помощь </a:t>
            </a:r>
            <a:r>
              <a:rPr lang="ru-RU" sz="1800" b="0" u="none" dirty="0"/>
              <a:t>на Дороге» через систему </a:t>
            </a:r>
            <a:r>
              <a:rPr lang="ru-RU" sz="1800" b="0" u="none" dirty="0" smtClean="0"/>
              <a:t>ЭРА-ГЛОНАСС.</a:t>
            </a:r>
          </a:p>
          <a:p>
            <a:pPr algn="l"/>
            <a:r>
              <a:rPr lang="ru-RU" sz="1800" dirty="0" smtClean="0"/>
              <a:t>Май 2018</a:t>
            </a:r>
            <a:r>
              <a:rPr lang="ru-RU" sz="1800" b="0" u="none" dirty="0" smtClean="0"/>
              <a:t> </a:t>
            </a:r>
            <a:r>
              <a:rPr lang="ru-RU" sz="1800" b="0" u="none" dirty="0"/>
              <a:t> </a:t>
            </a:r>
            <a:r>
              <a:rPr lang="ru-RU" sz="1800" b="0" u="none" dirty="0" smtClean="0"/>
              <a:t>          – Все владельцы автомобилей, оснащенных системой ЭРА-ГЛОНАСС, </a:t>
            </a:r>
            <a:r>
              <a:rPr lang="ru-RU" sz="1800" b="0" u="none" dirty="0"/>
              <a:t>получают доступ к </a:t>
            </a:r>
            <a:r>
              <a:rPr lang="ru-RU" sz="1800" b="0" u="none" dirty="0" smtClean="0"/>
              <a:t>услугам </a:t>
            </a:r>
            <a:r>
              <a:rPr lang="en-US" sz="1800" b="0" u="none" dirty="0" smtClean="0"/>
              <a:t>RSA</a:t>
            </a:r>
            <a:r>
              <a:rPr lang="ru-RU" sz="1800" b="0" u="none" dirty="0" smtClean="0"/>
              <a:t>.</a:t>
            </a:r>
            <a:endParaRPr lang="ru-RU" sz="1800" b="0" u="none" dirty="0"/>
          </a:p>
          <a:p>
            <a:pPr algn="l"/>
            <a:endParaRPr lang="ru-RU" sz="1800" b="0" u="none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227934"/>
            <a:ext cx="576064" cy="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6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6424" y="1347614"/>
            <a:ext cx="6807944" cy="3168352"/>
            <a:chOff x="1191817" y="1765515"/>
            <a:chExt cx="6759178" cy="3110491"/>
          </a:xfrm>
        </p:grpSpPr>
        <p:pic>
          <p:nvPicPr>
            <p:cNvPr id="3" name="Рисунок 1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91817" y="4035187"/>
              <a:ext cx="6759178" cy="84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91817" y="1765515"/>
              <a:ext cx="6759178" cy="216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483518"/>
            <a:ext cx="85689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Услуги РАТ по кнопке ЭРА-ГЛОНАСС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227934"/>
            <a:ext cx="576064" cy="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7574"/>
            <a:ext cx="8640960" cy="3600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сервиса</a:t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«Помощь на дороге»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07654"/>
            <a:ext cx="5904656" cy="3216502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227934"/>
            <a:ext cx="576064" cy="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39" y="771550"/>
            <a:ext cx="8568952" cy="8144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сервиса «Помощь на дороге» с АО «ГЛОНАСС»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35646"/>
            <a:ext cx="7416824" cy="3312368"/>
          </a:xfrm>
        </p:spPr>
        <p:txBody>
          <a:bodyPr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Надежные </a:t>
            </a:r>
            <a:r>
              <a:rPr lang="ru-RU" sz="1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связи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опирающиеся на сети крупнейших операторов 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Удобство доступа к услуге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не нужно помнить 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искать номер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телефона </a:t>
            </a:r>
            <a:endParaRPr lang="ru-RU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Простота </a:t>
            </a:r>
            <a:r>
              <a:rPr lang="ru-RU" sz="1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авторизации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не нужно диктовать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</a:t>
            </a:r>
            <a:r>
              <a:rPr lang="ru-RU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значный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номер автомобиля – начиная общение с Клиентом мы уже все знаем о доступных ему в данный момент услугах по его Программе.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Точность определения местоположения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оператор не спрашивает «где Вы находитесь», только уточняет  ориентиры.</a:t>
            </a:r>
          </a:p>
          <a:p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227934"/>
            <a:ext cx="576064" cy="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8606" y="843558"/>
            <a:ext cx="854186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обработки Карточек Вызова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491630"/>
            <a:ext cx="741682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Карточек Вызова были отработаны менее, чем за </a:t>
            </a:r>
            <a:r>
              <a:rPr lang="ru-RU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секунд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момента поступления в ИС РАТ.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время разговора с Клиентом по услуге «</a:t>
            </a:r>
            <a:r>
              <a:rPr lang="ru-RU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Тех.Помощь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сократилось почти на </a:t>
            </a:r>
            <a:r>
              <a:rPr lang="ru-RU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минуты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Потерянные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Карточки Вызова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(не обработанные КВ на этапе отладки проекта)</a:t>
            </a:r>
            <a:endParaRPr lang="ru-RU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227934"/>
            <a:ext cx="576064" cy="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12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78606" y="699542"/>
            <a:ext cx="854186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роста исполнения заявок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227934"/>
            <a:ext cx="576064" cy="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2311"/>
            <a:ext cx="6700837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9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8606" y="843558"/>
            <a:ext cx="854186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Заявок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 через ГАИС ЭРА ГЛОНСС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779662"/>
            <a:ext cx="7416824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обращений сильно </a:t>
            </a:r>
            <a:r>
              <a:rPr lang="ru-RU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смещена на восток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Существенно больший %% Заявок из регионов.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причина отказов – </a:t>
            </a:r>
            <a:r>
              <a:rPr lang="ru-RU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ожидание бесплатной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услуги. 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обращений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 ЭРА ГЛОНАСС в пока несколько раз ниже, чем по традиционным каналам.</a:t>
            </a:r>
            <a:endParaRPr lang="ru-RU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4227934"/>
            <a:ext cx="576064" cy="6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8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Экран (16:9)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сервиса «Помощь на дороге»</vt:lpstr>
      <vt:lpstr>Преимущества сервиса «Помощь на дороге» с АО «ГЛОНАСС»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2018-11-20T16:38:35Z</dcterms:created>
  <dcterms:modified xsi:type="dcterms:W3CDTF">2018-11-19T14:26:15Z</dcterms:modified>
</cp:coreProperties>
</file>